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6" r:id="rId6"/>
    <p:sldId id="260" r:id="rId7"/>
    <p:sldId id="261" r:id="rId8"/>
    <p:sldId id="262" r:id="rId9"/>
    <p:sldId id="263"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7" r:id="rId23"/>
    <p:sldId id="279" r:id="rId24"/>
    <p:sldId id="280" r:id="rId25"/>
    <p:sldId id="281" r:id="rId26"/>
    <p:sldId id="282" r:id="rId27"/>
    <p:sldId id="283" r:id="rId28"/>
    <p:sldId id="284" r:id="rId29"/>
    <p:sldId id="285" r:id="rId30"/>
    <p:sldId id="286"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33BD8BFC-2159-489E-8CAD-73C785621A8F}" type="datetimeFigureOut">
              <a:rPr lang="en-US" smtClean="0"/>
              <a:pPr/>
              <a:t>13-Aug-19</a:t>
            </a:fld>
            <a:endParaRPr lang="en-US" dirty="0"/>
          </a:p>
        </p:txBody>
      </p:sp>
      <p:sp>
        <p:nvSpPr>
          <p:cNvPr id="16" name="Slide Number Placeholder 15"/>
          <p:cNvSpPr>
            <a:spLocks noGrp="1"/>
          </p:cNvSpPr>
          <p:nvPr>
            <p:ph type="sldNum" sz="quarter" idx="11"/>
          </p:nvPr>
        </p:nvSpPr>
        <p:spPr/>
        <p:txBody>
          <a:bodyPr/>
          <a:lstStyle/>
          <a:p>
            <a:fld id="{9B62AC8E-661A-4012-A894-880D479C279C}"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BD8BFC-2159-489E-8CAD-73C785621A8F}" type="datetimeFigureOut">
              <a:rPr lang="en-US" smtClean="0"/>
              <a:pPr/>
              <a:t>13-Aug-19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2AC8E-661A-4012-A894-880D479C279C}" type="slidenum">
              <a:rPr lang="en-US" smtClean="0"/>
              <a:pPr/>
              <a:t>‹#›</a:t>
            </a:fld>
            <a:endParaRPr lang="en-US" dirty="0"/>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BD8BFC-2159-489E-8CAD-73C785621A8F}" type="datetimeFigureOut">
              <a:rPr lang="en-US" smtClean="0"/>
              <a:pPr/>
              <a:t>13-Aug-19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2AC8E-661A-4012-A894-880D479C279C}" type="slidenum">
              <a:rPr lang="en-US" smtClean="0"/>
              <a:pPr/>
              <a:t>‹#›</a:t>
            </a:fld>
            <a:endParaRPr lang="en-US" dirty="0"/>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3BD8BFC-2159-489E-8CAD-73C785621A8F}" type="datetimeFigureOut">
              <a:rPr lang="en-US" smtClean="0"/>
              <a:pPr/>
              <a:t>13-Aug-19</a:t>
            </a:fld>
            <a:endParaRPr lang="en-US" dirty="0"/>
          </a:p>
        </p:txBody>
      </p:sp>
      <p:sp>
        <p:nvSpPr>
          <p:cNvPr id="15" name="Slide Number Placeholder 14"/>
          <p:cNvSpPr>
            <a:spLocks noGrp="1"/>
          </p:cNvSpPr>
          <p:nvPr>
            <p:ph type="sldNum" sz="quarter" idx="15"/>
          </p:nvPr>
        </p:nvSpPr>
        <p:spPr/>
        <p:txBody>
          <a:bodyPr/>
          <a:lstStyle>
            <a:lvl1pPr algn="ctr">
              <a:defRPr/>
            </a:lvl1pPr>
          </a:lstStyle>
          <a:p>
            <a:fld id="{9B62AC8E-661A-4012-A894-880D479C279C}"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BD8BFC-2159-489E-8CAD-73C785621A8F}" type="datetimeFigureOut">
              <a:rPr lang="en-US" smtClean="0"/>
              <a:pPr/>
              <a:t>13-Aug-19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2AC8E-661A-4012-A894-880D479C279C}"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BD8BFC-2159-489E-8CAD-73C785621A8F}" type="datetimeFigureOut">
              <a:rPr lang="en-US" smtClean="0"/>
              <a:pPr/>
              <a:t>13-Aug-19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2AC8E-661A-4012-A894-880D479C279C}"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B62AC8E-661A-4012-A894-880D479C279C}"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3BD8BFC-2159-489E-8CAD-73C785621A8F}" type="datetimeFigureOut">
              <a:rPr lang="en-US" smtClean="0"/>
              <a:pPr/>
              <a:t>13-Aug-19</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BD8BFC-2159-489E-8CAD-73C785621A8F}" type="datetimeFigureOut">
              <a:rPr lang="en-US" smtClean="0"/>
              <a:pPr/>
              <a:t>13-Aug-19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62AC8E-661A-4012-A894-880D479C279C}"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D8BFC-2159-489E-8CAD-73C785621A8F}" type="datetimeFigureOut">
              <a:rPr lang="en-US" smtClean="0"/>
              <a:pPr/>
              <a:t>13-Aug-19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62AC8E-661A-4012-A894-880D479C279C}" type="slidenum">
              <a:rPr lang="en-US" smtClean="0"/>
              <a:pPr/>
              <a:t>‹#›</a:t>
            </a:fld>
            <a:endParaRPr lang="en-US" dirty="0"/>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3BD8BFC-2159-489E-8CAD-73C785621A8F}" type="datetimeFigureOut">
              <a:rPr lang="en-US" smtClean="0"/>
              <a:pPr/>
              <a:t>13-Aug-19</a:t>
            </a:fld>
            <a:endParaRPr lang="en-US" dirty="0"/>
          </a:p>
        </p:txBody>
      </p:sp>
      <p:sp>
        <p:nvSpPr>
          <p:cNvPr id="9" name="Slide Number Placeholder 8"/>
          <p:cNvSpPr>
            <a:spLocks noGrp="1"/>
          </p:cNvSpPr>
          <p:nvPr>
            <p:ph type="sldNum" sz="quarter" idx="15"/>
          </p:nvPr>
        </p:nvSpPr>
        <p:spPr/>
        <p:txBody>
          <a:bodyPr/>
          <a:lstStyle/>
          <a:p>
            <a:fld id="{9B62AC8E-661A-4012-A894-880D479C279C}"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3BD8BFC-2159-489E-8CAD-73C785621A8F}" type="datetimeFigureOut">
              <a:rPr lang="en-US" smtClean="0"/>
              <a:pPr/>
              <a:t>13-Aug-19</a:t>
            </a:fld>
            <a:endParaRPr lang="en-US" dirty="0"/>
          </a:p>
        </p:txBody>
      </p:sp>
      <p:sp>
        <p:nvSpPr>
          <p:cNvPr id="9" name="Slide Number Placeholder 8"/>
          <p:cNvSpPr>
            <a:spLocks noGrp="1"/>
          </p:cNvSpPr>
          <p:nvPr>
            <p:ph type="sldNum" sz="quarter" idx="11"/>
          </p:nvPr>
        </p:nvSpPr>
        <p:spPr/>
        <p:txBody>
          <a:bodyPr/>
          <a:lstStyle/>
          <a:p>
            <a:fld id="{9B62AC8E-661A-4012-A894-880D479C279C}"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BD8BFC-2159-489E-8CAD-73C785621A8F}" type="datetimeFigureOut">
              <a:rPr lang="en-US" smtClean="0"/>
              <a:pPr/>
              <a:t>13-Aug-19</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B62AC8E-661A-4012-A894-880D479C279C}"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pull dir="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3429000"/>
            <a:ext cx="8305800" cy="2319996"/>
          </a:xfrm>
        </p:spPr>
        <p:txBody>
          <a:bodyPr/>
          <a:lstStyle/>
          <a:p>
            <a:r>
              <a:rPr lang="en-US" b="1" dirty="0" smtClean="0">
                <a:solidFill>
                  <a:schemeClr val="accent5"/>
                </a:solidFill>
                <a:latin typeface="Arial Narrow" pitchFamily="34" charset="0"/>
              </a:rPr>
              <a:t>Dr.P.R.SAIJI</a:t>
            </a:r>
          </a:p>
          <a:p>
            <a:r>
              <a:rPr lang="en-US" b="1" dirty="0" smtClean="0">
                <a:solidFill>
                  <a:schemeClr val="accent5"/>
                </a:solidFill>
                <a:latin typeface="Arial Narrow" pitchFamily="34" charset="0"/>
              </a:rPr>
              <a:t>ASSOCIATE PROFESSOR</a:t>
            </a:r>
          </a:p>
          <a:p>
            <a:r>
              <a:rPr lang="en-US" b="1" dirty="0" smtClean="0">
                <a:solidFill>
                  <a:schemeClr val="accent5"/>
                </a:solidFill>
                <a:latin typeface="Arial Narrow" pitchFamily="34" charset="0"/>
              </a:rPr>
              <a:t>DEPT OF MATERIA MEDICA</a:t>
            </a:r>
          </a:p>
          <a:p>
            <a:pPr algn="r"/>
            <a:endParaRPr lang="en-US" dirty="0">
              <a:solidFill>
                <a:schemeClr val="accent3">
                  <a:lumMod val="50000"/>
                </a:schemeClr>
              </a:solidFill>
              <a:latin typeface="Matura MT Script Capitals" pitchFamily="66" charset="0"/>
            </a:endParaRPr>
          </a:p>
        </p:txBody>
      </p:sp>
      <p:sp>
        <p:nvSpPr>
          <p:cNvPr id="2" name="Title 1"/>
          <p:cNvSpPr>
            <a:spLocks noGrp="1"/>
          </p:cNvSpPr>
          <p:nvPr>
            <p:ph type="ctrTitle"/>
          </p:nvPr>
        </p:nvSpPr>
        <p:spPr>
          <a:xfrm>
            <a:off x="457200" y="304800"/>
            <a:ext cx="8305800" cy="1981200"/>
          </a:xfrm>
        </p:spPr>
        <p:txBody>
          <a:bodyPr>
            <a:noAutofit/>
          </a:bodyPr>
          <a:lstStyle/>
          <a:p>
            <a:r>
              <a:rPr lang="en-US" sz="7200" dirty="0" smtClean="0">
                <a:solidFill>
                  <a:schemeClr val="accent3">
                    <a:lumMod val="50000"/>
                  </a:schemeClr>
                </a:solidFill>
              </a:rPr>
              <a:t>KALMIA LATIFOLIA</a:t>
            </a:r>
            <a:endParaRPr lang="en-US" sz="7200" dirty="0">
              <a:solidFill>
                <a:schemeClr val="accent3">
                  <a:lumMod val="50000"/>
                </a:schemeClr>
              </a:solidFill>
            </a:endParaRPr>
          </a:p>
        </p:txBody>
      </p:sp>
      <p:pic>
        <p:nvPicPr>
          <p:cNvPr id="4" name="Picture 3" descr="img1.jpg"/>
          <p:cNvPicPr>
            <a:picLocks noChangeAspect="1"/>
          </p:cNvPicPr>
          <p:nvPr/>
        </p:nvPicPr>
        <p:blipFill>
          <a:blip r:embed="rId2"/>
          <a:stretch>
            <a:fillRect/>
          </a:stretch>
        </p:blipFill>
        <p:spPr>
          <a:xfrm>
            <a:off x="533400" y="2286000"/>
            <a:ext cx="4429171" cy="3581400"/>
          </a:xfrm>
          <a:prstGeom prst="rect">
            <a:avLst/>
          </a:prstGeom>
        </p:spPr>
      </p:pic>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chemeClr val="accent3">
                    <a:lumMod val="50000"/>
                  </a:schemeClr>
                </a:solidFill>
                <a:latin typeface="Comic Sans MS" pitchFamily="66" charset="0"/>
              </a:rPr>
              <a:t>This remarkable drug causes tingling and numbness in various parts, neuralgic (or rheumatic) pains, which wander and cause restlessness, and, most marked of all, a slow, weak pulse.</a:t>
            </a:r>
          </a:p>
          <a:p>
            <a:r>
              <a:rPr lang="en-US" b="1" dirty="0" smtClean="0">
                <a:solidFill>
                  <a:schemeClr val="accent3">
                    <a:lumMod val="50000"/>
                  </a:schemeClr>
                </a:solidFill>
                <a:latin typeface="Comic Sans MS" pitchFamily="66" charset="0"/>
              </a:rPr>
              <a:t>A rheumatic remedy.  </a:t>
            </a:r>
          </a:p>
          <a:p>
            <a:r>
              <a:rPr lang="en-US" b="1" dirty="0" smtClean="0">
                <a:solidFill>
                  <a:schemeClr val="accent3">
                    <a:lumMod val="50000"/>
                  </a:schemeClr>
                </a:solidFill>
                <a:latin typeface="Comic Sans MS" pitchFamily="66" charset="0"/>
              </a:rPr>
              <a:t>Pains shift rapidly.  </a:t>
            </a:r>
          </a:p>
          <a:p>
            <a:r>
              <a:rPr lang="en-US" b="1" dirty="0" smtClean="0">
                <a:solidFill>
                  <a:schemeClr val="accent3">
                    <a:lumMod val="50000"/>
                  </a:schemeClr>
                </a:solidFill>
                <a:latin typeface="Comic Sans MS" pitchFamily="66" charset="0"/>
              </a:rPr>
              <a:t>Nausea and slow pulse frequently accompanying.</a:t>
            </a:r>
          </a:p>
        </p:txBody>
      </p:sp>
      <p:sp>
        <p:nvSpPr>
          <p:cNvPr id="3" name="Title 2"/>
          <p:cNvSpPr>
            <a:spLocks noGrp="1"/>
          </p:cNvSpPr>
          <p:nvPr>
            <p:ph type="title"/>
          </p:nvPr>
        </p:nvSpPr>
        <p:spPr/>
        <p:txBody>
          <a:bodyPr>
            <a:normAutofit/>
          </a:bodyPr>
          <a:lstStyle/>
          <a:p>
            <a:r>
              <a:rPr smtClean="0">
                <a:solidFill>
                  <a:schemeClr val="accent3">
                    <a:lumMod val="50000"/>
                  </a:schemeClr>
                </a:solidFill>
              </a:rPr>
              <a:t>General action</a:t>
            </a:r>
            <a:endParaRPr lang="en-US" dirty="0">
              <a:solidFill>
                <a:schemeClr val="accent3">
                  <a:lumMod val="50000"/>
                </a:schemeClr>
              </a:solidFill>
            </a:endParaRPr>
          </a:p>
        </p:txBody>
      </p:sp>
    </p:spTree>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solidFill>
                  <a:schemeClr val="accent3">
                    <a:lumMod val="50000"/>
                  </a:schemeClr>
                </a:solidFill>
                <a:latin typeface="Comic Sans MS" pitchFamily="66" charset="0"/>
              </a:rPr>
              <a:t>Has also a prominent action on the heart.  </a:t>
            </a:r>
          </a:p>
          <a:p>
            <a:r>
              <a:rPr lang="en-US" b="1" dirty="0" smtClean="0">
                <a:solidFill>
                  <a:schemeClr val="accent3">
                    <a:lumMod val="50000"/>
                  </a:schemeClr>
                </a:solidFill>
                <a:latin typeface="Comic Sans MS" pitchFamily="66" charset="0"/>
              </a:rPr>
              <a:t>In small doses, it accelerates the heart's action; in larger it moderates it greatly.  </a:t>
            </a:r>
          </a:p>
          <a:p>
            <a:r>
              <a:rPr lang="en-US" b="1" dirty="0" smtClean="0">
                <a:solidFill>
                  <a:schemeClr val="accent3">
                    <a:lumMod val="50000"/>
                  </a:schemeClr>
                </a:solidFill>
                <a:latin typeface="Comic Sans MS" pitchFamily="66" charset="0"/>
              </a:rPr>
              <a:t>Neuralgia; pains shoot downwards, with numbness. Fulgurating pains of locomotor ataxia.  </a:t>
            </a:r>
          </a:p>
          <a:p>
            <a:r>
              <a:rPr lang="en-US" b="1" dirty="0" smtClean="0">
                <a:solidFill>
                  <a:schemeClr val="accent3">
                    <a:lumMod val="50000"/>
                  </a:schemeClr>
                </a:solidFill>
                <a:latin typeface="Comic Sans MS" pitchFamily="66" charset="0"/>
              </a:rPr>
              <a:t>Protracted and continuous fevers, with tympanites.  </a:t>
            </a:r>
          </a:p>
          <a:p>
            <a:r>
              <a:rPr lang="en-US" b="1" dirty="0" smtClean="0">
                <a:solidFill>
                  <a:schemeClr val="accent3">
                    <a:lumMod val="50000"/>
                  </a:schemeClr>
                </a:solidFill>
                <a:latin typeface="Comic Sans MS" pitchFamily="66" charset="0"/>
              </a:rPr>
              <a:t>Paralytic sensations; pains and aching in limbs accompany nearly every group of symptoms.  </a:t>
            </a:r>
          </a:p>
          <a:p>
            <a:r>
              <a:rPr lang="en-US" b="1" dirty="0" smtClean="0">
                <a:solidFill>
                  <a:schemeClr val="accent3">
                    <a:lumMod val="50000"/>
                  </a:schemeClr>
                </a:solidFill>
                <a:latin typeface="Comic Sans MS" pitchFamily="66" charset="0"/>
              </a:rPr>
              <a:t>Albuminuria.</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lstStyle/>
          <a:p>
            <a:r>
              <a:rPr smtClean="0">
                <a:solidFill>
                  <a:schemeClr val="accent3">
                    <a:lumMod val="50000"/>
                  </a:schemeClr>
                </a:solidFill>
              </a:rPr>
              <a:t>General action</a:t>
            </a:r>
            <a:endParaRPr lang="en-US" dirty="0">
              <a:solidFill>
                <a:schemeClr val="accent3">
                  <a:lumMod val="50000"/>
                </a:schemeClr>
              </a:solidFill>
            </a:endParaRPr>
          </a:p>
        </p:txBody>
      </p:sp>
    </p:spTree>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accent3">
                    <a:lumMod val="50000"/>
                  </a:schemeClr>
                </a:solidFill>
                <a:latin typeface="Comic Sans MS" pitchFamily="66" charset="0"/>
              </a:rPr>
              <a:t>Anxiety.  </a:t>
            </a:r>
          </a:p>
          <a:p>
            <a:r>
              <a:rPr lang="en-US" b="1" dirty="0" smtClean="0">
                <a:solidFill>
                  <a:schemeClr val="accent3">
                    <a:lumMod val="50000"/>
                  </a:schemeClr>
                </a:solidFill>
                <a:latin typeface="Comic Sans MS" pitchFamily="66" charset="0"/>
              </a:rPr>
              <a:t>Irritability towards evening and next morning.  </a:t>
            </a:r>
          </a:p>
          <a:p>
            <a:r>
              <a:rPr lang="en-US" b="1" dirty="0" smtClean="0">
                <a:solidFill>
                  <a:schemeClr val="accent3">
                    <a:lumMod val="50000"/>
                  </a:schemeClr>
                </a:solidFill>
                <a:latin typeface="Comic Sans MS" pitchFamily="66" charset="0"/>
              </a:rPr>
              <a:t>Dislike to be spoken to, do not feel like going to the office, take up a book, but cannot collect my thoughts.  </a:t>
            </a:r>
          </a:p>
          <a:p>
            <a:r>
              <a:rPr lang="en-US" b="1" dirty="0" smtClean="0">
                <a:solidFill>
                  <a:schemeClr val="accent3">
                    <a:lumMod val="50000"/>
                  </a:schemeClr>
                </a:solidFill>
                <a:latin typeface="Comic Sans MS" pitchFamily="66" charset="0"/>
              </a:rPr>
              <a:t>Do not want to study.  </a:t>
            </a:r>
          </a:p>
          <a:p>
            <a:r>
              <a:rPr lang="en-US" b="1" dirty="0" smtClean="0">
                <a:solidFill>
                  <a:schemeClr val="accent3">
                    <a:lumMod val="50000"/>
                  </a:schemeClr>
                </a:solidFill>
                <a:latin typeface="Comic Sans MS" pitchFamily="66" charset="0"/>
              </a:rPr>
              <a:t>Cannot study, restless.  </a:t>
            </a:r>
          </a:p>
          <a:p>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normAutofit/>
          </a:bodyPr>
          <a:lstStyle/>
          <a:p>
            <a:r>
              <a:rPr smtClean="0"/>
              <a:t> </a:t>
            </a:r>
            <a:r>
              <a:rPr smtClean="0">
                <a:solidFill>
                  <a:schemeClr val="accent3">
                    <a:lumMod val="50000"/>
                  </a:schemeClr>
                </a:solidFill>
              </a:rPr>
              <a:t>Mind</a:t>
            </a:r>
            <a:r>
              <a:rPr smtClean="0"/>
              <a:t>  </a:t>
            </a:r>
            <a:endParaRPr lang="en-US" dirty="0"/>
          </a:p>
        </p:txBody>
      </p:sp>
    </p:spTree>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chemeClr val="accent3">
                    <a:lumMod val="50000"/>
                  </a:schemeClr>
                </a:solidFill>
                <a:latin typeface="Comic Sans MS" pitchFamily="66" charset="0"/>
              </a:rPr>
              <a:t>Confusion of brain.  </a:t>
            </a:r>
          </a:p>
          <a:p>
            <a:r>
              <a:rPr lang="en-US" b="1" dirty="0" smtClean="0">
                <a:solidFill>
                  <a:schemeClr val="accent3">
                    <a:lumMod val="50000"/>
                  </a:schemeClr>
                </a:solidFill>
                <a:latin typeface="Comic Sans MS" pitchFamily="66" charset="0"/>
              </a:rPr>
              <a:t>Pain in front and temporal region from head to nape and to temple</a:t>
            </a:r>
          </a:p>
          <a:p>
            <a:r>
              <a:rPr lang="en-US" b="1" dirty="0" smtClean="0">
                <a:solidFill>
                  <a:schemeClr val="accent3">
                    <a:lumMod val="50000"/>
                  </a:schemeClr>
                </a:solidFill>
                <a:latin typeface="Comic Sans MS" pitchFamily="66" charset="0"/>
              </a:rPr>
              <a:t>Vertigo; worse stooping and looking downward (from 8 to 9 a.m. , and from 3 to 6 p.m. ); on getting up after studying; agg.  towards noon; with pain in limbs; with nausea and pain in head and limbs; with fugitive glow in different parts of surface and increase of sweat.  </a:t>
            </a:r>
          </a:p>
          <a:p>
            <a:r>
              <a:rPr lang="en-US" b="1" dirty="0" smtClean="0">
                <a:solidFill>
                  <a:schemeClr val="accent3">
                    <a:lumMod val="50000"/>
                  </a:schemeClr>
                </a:solidFill>
                <a:latin typeface="Comic Sans MS" pitchFamily="66" charset="0"/>
              </a:rPr>
              <a:t>Forehead: Shooting, extending into eye-teeth.</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lstStyle/>
          <a:p>
            <a:r>
              <a:rPr smtClean="0">
                <a:solidFill>
                  <a:schemeClr val="accent3">
                    <a:lumMod val="50000"/>
                  </a:schemeClr>
                </a:solidFill>
              </a:rPr>
              <a:t>Head</a:t>
            </a:r>
            <a:endParaRPr lang="en-US" dirty="0">
              <a:solidFill>
                <a:schemeClr val="accent3">
                  <a:lumMod val="50000"/>
                </a:schemeClr>
              </a:solidFill>
            </a:endParaRPr>
          </a:p>
        </p:txBody>
      </p:sp>
    </p:spTree>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6400800"/>
          </a:xfrm>
        </p:spPr>
        <p:txBody>
          <a:bodyPr>
            <a:normAutofit/>
          </a:bodyPr>
          <a:lstStyle/>
          <a:p>
            <a:r>
              <a:rPr lang="en-US" sz="2400" b="1" dirty="0" smtClean="0">
                <a:solidFill>
                  <a:schemeClr val="accent3">
                    <a:lumMod val="50000"/>
                  </a:schemeClr>
                </a:solidFill>
                <a:latin typeface="Comic Sans MS" pitchFamily="66" charset="0"/>
              </a:rPr>
              <a:t>Vision impaired. Dim so that he could not read without spectacles agg. during paroxysms of vomiting. Vision affected, especially by darkness, coming before eyes every three or four minutes, and afterwards if in an erect position.  </a:t>
            </a:r>
          </a:p>
          <a:p>
            <a:r>
              <a:rPr lang="en-US" sz="2400" b="1" dirty="0" smtClean="0">
                <a:solidFill>
                  <a:schemeClr val="accent3">
                    <a:lumMod val="50000"/>
                  </a:schemeClr>
                </a:solidFill>
                <a:latin typeface="Comic Sans MS" pitchFamily="66" charset="0"/>
              </a:rPr>
              <a:t>Rheumatic iritis.  </a:t>
            </a:r>
          </a:p>
          <a:p>
            <a:r>
              <a:rPr lang="en-US" sz="2400" b="1" dirty="0" smtClean="0">
                <a:solidFill>
                  <a:schemeClr val="accent3">
                    <a:lumMod val="50000"/>
                  </a:schemeClr>
                </a:solidFill>
                <a:latin typeface="Comic Sans MS" pitchFamily="66" charset="0"/>
              </a:rPr>
              <a:t>Scleritis, pain increased by moving the eye. </a:t>
            </a:r>
          </a:p>
          <a:p>
            <a:r>
              <a:rPr lang="en-US" sz="2400" b="1" dirty="0" smtClean="0">
                <a:solidFill>
                  <a:schemeClr val="accent3">
                    <a:lumMod val="50000"/>
                  </a:schemeClr>
                </a:solidFill>
                <a:latin typeface="Comic Sans MS" pitchFamily="66" charset="0"/>
              </a:rPr>
              <a:t>Stiffness of muscles around eyes and of eyelids.  </a:t>
            </a:r>
          </a:p>
          <a:p>
            <a:r>
              <a:rPr lang="en-US" sz="2400" b="1" dirty="0" smtClean="0">
                <a:solidFill>
                  <a:schemeClr val="accent3">
                    <a:lumMod val="50000"/>
                  </a:schemeClr>
                </a:solidFill>
                <a:latin typeface="Comic Sans MS" pitchFamily="66" charset="0"/>
              </a:rPr>
              <a:t>Sensation in ball as if the orbit were pressing it out of its socket.   </a:t>
            </a:r>
          </a:p>
          <a:p>
            <a:r>
              <a:rPr lang="en-US" sz="2400" b="1" dirty="0" smtClean="0">
                <a:solidFill>
                  <a:schemeClr val="accent3">
                    <a:lumMod val="50000"/>
                  </a:schemeClr>
                </a:solidFill>
                <a:latin typeface="Comic Sans MS" pitchFamily="66" charset="0"/>
              </a:rPr>
              <a:t>Retinitis albuminuria, especially during pregnancy, paralysis of the upper lid, with feeling of stiffness. </a:t>
            </a:r>
          </a:p>
        </p:txBody>
      </p:sp>
      <p:sp>
        <p:nvSpPr>
          <p:cNvPr id="3" name="Title 2"/>
          <p:cNvSpPr>
            <a:spLocks noGrp="1"/>
          </p:cNvSpPr>
          <p:nvPr>
            <p:ph type="title"/>
          </p:nvPr>
        </p:nvSpPr>
        <p:spPr>
          <a:xfrm>
            <a:off x="457200" y="-76200"/>
            <a:ext cx="8229600" cy="1219200"/>
          </a:xfrm>
        </p:spPr>
        <p:txBody>
          <a:bodyPr/>
          <a:lstStyle/>
          <a:p>
            <a:r>
              <a:rPr smtClean="0">
                <a:solidFill>
                  <a:schemeClr val="accent3">
                    <a:lumMod val="50000"/>
                  </a:schemeClr>
                </a:solidFill>
              </a:rPr>
              <a:t>Eyes</a:t>
            </a:r>
            <a:endParaRPr lang="en-US" dirty="0">
              <a:solidFill>
                <a:schemeClr val="accent3">
                  <a:lumMod val="50000"/>
                </a:schemeClr>
              </a:solidFill>
            </a:endParaRPr>
          </a:p>
        </p:txBody>
      </p:sp>
    </p:spTree>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solidFill>
                  <a:schemeClr val="accent3">
                    <a:lumMod val="50000"/>
                  </a:schemeClr>
                </a:solidFill>
                <a:latin typeface="Comic Sans MS" pitchFamily="66" charset="0"/>
              </a:rPr>
              <a:t>Neuralgia; worse right side.  </a:t>
            </a:r>
          </a:p>
          <a:p>
            <a:r>
              <a:rPr lang="en-US" b="1" dirty="0" smtClean="0">
                <a:solidFill>
                  <a:schemeClr val="accent3">
                    <a:lumMod val="50000"/>
                  </a:schemeClr>
                </a:solidFill>
                <a:latin typeface="Comic Sans MS" pitchFamily="66" charset="0"/>
              </a:rPr>
              <a:t>Stitches in tongue.  </a:t>
            </a:r>
          </a:p>
          <a:p>
            <a:r>
              <a:rPr lang="en-US" b="1" dirty="0" smtClean="0">
                <a:solidFill>
                  <a:schemeClr val="accent3">
                    <a:lumMod val="50000"/>
                  </a:schemeClr>
                </a:solidFill>
                <a:latin typeface="Comic Sans MS" pitchFamily="66" charset="0"/>
              </a:rPr>
              <a:t>Stitches and tearing in bones of jaw and face.  </a:t>
            </a:r>
          </a:p>
          <a:p>
            <a:r>
              <a:rPr lang="en-US" b="1" dirty="0" smtClean="0">
                <a:solidFill>
                  <a:schemeClr val="accent3">
                    <a:lumMod val="50000"/>
                  </a:schemeClr>
                </a:solidFill>
                <a:latin typeface="Comic Sans MS" pitchFamily="66" charset="0"/>
              </a:rPr>
              <a:t>Flushed.  </a:t>
            </a:r>
          </a:p>
          <a:p>
            <a:r>
              <a:rPr lang="en-US" b="1" dirty="0" smtClean="0">
                <a:solidFill>
                  <a:schemeClr val="accent3">
                    <a:lumMod val="50000"/>
                  </a:schemeClr>
                </a:solidFill>
                <a:latin typeface="Comic Sans MS" pitchFamily="66" charset="0"/>
              </a:rPr>
              <a:t>Pale.  </a:t>
            </a:r>
          </a:p>
          <a:p>
            <a:r>
              <a:rPr lang="en-US" b="1" dirty="0" smtClean="0">
                <a:solidFill>
                  <a:schemeClr val="accent3">
                    <a:lumMod val="50000"/>
                  </a:schemeClr>
                </a:solidFill>
                <a:latin typeface="Comic Sans MS" pitchFamily="66" charset="0"/>
              </a:rPr>
              <a:t>Darting pain in jaw.  </a:t>
            </a:r>
          </a:p>
          <a:p>
            <a:r>
              <a:rPr lang="en-US" b="1" dirty="0" smtClean="0">
                <a:solidFill>
                  <a:schemeClr val="accent3">
                    <a:lumMod val="50000"/>
                  </a:schemeClr>
                </a:solidFill>
                <a:latin typeface="Comic Sans MS" pitchFamily="66" charset="0"/>
              </a:rPr>
              <a:t>Pain between right eye and right side of nose in afternoon; in malar-bone, extending into right molars and bicuspids; under angles of jaw.  </a:t>
            </a:r>
          </a:p>
          <a:p>
            <a:r>
              <a:rPr lang="en-US" b="1" dirty="0" smtClean="0">
                <a:solidFill>
                  <a:schemeClr val="accent3">
                    <a:lumMod val="50000"/>
                  </a:schemeClr>
                </a:solidFill>
                <a:latin typeface="Comic Sans MS" pitchFamily="66" charset="0"/>
              </a:rPr>
              <a:t> Lips swollen, dry and stiff in morning.</a:t>
            </a:r>
          </a:p>
        </p:txBody>
      </p:sp>
      <p:sp>
        <p:nvSpPr>
          <p:cNvPr id="3" name="Title 2"/>
          <p:cNvSpPr>
            <a:spLocks noGrp="1"/>
          </p:cNvSpPr>
          <p:nvPr>
            <p:ph type="title"/>
          </p:nvPr>
        </p:nvSpPr>
        <p:spPr/>
        <p:txBody>
          <a:bodyPr/>
          <a:lstStyle/>
          <a:p>
            <a:r>
              <a:rPr smtClean="0">
                <a:solidFill>
                  <a:schemeClr val="accent3">
                    <a:lumMod val="50000"/>
                  </a:schemeClr>
                </a:solidFill>
              </a:rPr>
              <a:t>Face</a:t>
            </a:r>
            <a:endParaRPr lang="en-US" dirty="0">
              <a:solidFill>
                <a:schemeClr val="accent3">
                  <a:lumMod val="50000"/>
                </a:schemeClr>
              </a:solidFill>
            </a:endParaRPr>
          </a:p>
        </p:txBody>
      </p:sp>
    </p:spTree>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6019800"/>
          </a:xfrm>
        </p:spPr>
        <p:txBody>
          <a:bodyPr>
            <a:normAutofit fontScale="92500" lnSpcReduction="20000"/>
          </a:bodyPr>
          <a:lstStyle/>
          <a:p>
            <a:pPr>
              <a:buNone/>
            </a:pPr>
            <a:r>
              <a:rPr lang="en-US" sz="3500" dirty="0" smtClean="0">
                <a:solidFill>
                  <a:schemeClr val="accent3">
                    <a:lumMod val="50000"/>
                  </a:schemeClr>
                </a:solidFill>
                <a:latin typeface="+mj-lt"/>
              </a:rPr>
              <a:t>Ears</a:t>
            </a:r>
            <a:r>
              <a:rPr lang="en-US" sz="3500" dirty="0" smtClean="0">
                <a:solidFill>
                  <a:schemeClr val="accent3">
                    <a:lumMod val="50000"/>
                  </a:schemeClr>
                </a:solidFill>
              </a:rPr>
              <a:t> </a:t>
            </a:r>
            <a:r>
              <a:rPr lang="en-US" dirty="0" smtClean="0">
                <a:solidFill>
                  <a:schemeClr val="accent3">
                    <a:lumMod val="50000"/>
                  </a:schemeClr>
                </a:solidFill>
              </a:rPr>
              <a:t> </a:t>
            </a:r>
          </a:p>
          <a:p>
            <a:r>
              <a:rPr lang="en-US" b="1" dirty="0" smtClean="0">
                <a:solidFill>
                  <a:schemeClr val="accent3">
                    <a:lumMod val="50000"/>
                  </a:schemeClr>
                </a:solidFill>
                <a:latin typeface="Comic Sans MS" pitchFamily="66" charset="0"/>
              </a:rPr>
              <a:t>Stitches; at 4 p.m. ; in right at night; in right and behind it.  </a:t>
            </a:r>
          </a:p>
          <a:p>
            <a:r>
              <a:rPr lang="en-US" b="1" dirty="0" smtClean="0">
                <a:solidFill>
                  <a:schemeClr val="accent3">
                    <a:lumMod val="50000"/>
                  </a:schemeClr>
                </a:solidFill>
                <a:latin typeface="Comic Sans MS" pitchFamily="66" charset="0"/>
              </a:rPr>
              <a:t>Darting pains through them.  </a:t>
            </a:r>
          </a:p>
          <a:p>
            <a:r>
              <a:rPr lang="en-US" b="1" dirty="0" smtClean="0">
                <a:solidFill>
                  <a:schemeClr val="accent3">
                    <a:lumMod val="50000"/>
                  </a:schemeClr>
                </a:solidFill>
                <a:latin typeface="Comic Sans MS" pitchFamily="66" charset="0"/>
              </a:rPr>
              <a:t>Pain in right; behind right Ringing in afternoon.  </a:t>
            </a:r>
          </a:p>
          <a:p>
            <a:r>
              <a:rPr lang="en-US" b="1" dirty="0" smtClean="0">
                <a:solidFill>
                  <a:schemeClr val="accent3">
                    <a:lumMod val="50000"/>
                  </a:schemeClr>
                </a:solidFill>
                <a:latin typeface="Comic Sans MS" pitchFamily="66" charset="0"/>
              </a:rPr>
              <a:t>Cracking.  </a:t>
            </a:r>
          </a:p>
          <a:p>
            <a:r>
              <a:rPr lang="en-US" b="1" dirty="0" smtClean="0">
                <a:solidFill>
                  <a:schemeClr val="accent3">
                    <a:lumMod val="50000"/>
                  </a:schemeClr>
                </a:solidFill>
                <a:latin typeface="Comic Sans MS" pitchFamily="66" charset="0"/>
              </a:rPr>
              <a:t>Buzzing. </a:t>
            </a:r>
            <a:r>
              <a:rPr lang="en-US" dirty="0" smtClean="0">
                <a:solidFill>
                  <a:schemeClr val="accent3">
                    <a:lumMod val="50000"/>
                  </a:schemeClr>
                </a:solidFill>
                <a:latin typeface="Comic Sans MS" pitchFamily="66" charset="0"/>
              </a:rPr>
              <a:t> </a:t>
            </a:r>
          </a:p>
          <a:p>
            <a:pPr>
              <a:buNone/>
            </a:pPr>
            <a:r>
              <a:rPr lang="en-US" sz="3500" dirty="0" smtClean="0">
                <a:solidFill>
                  <a:schemeClr val="accent3">
                    <a:lumMod val="50000"/>
                  </a:schemeClr>
                </a:solidFill>
                <a:latin typeface="+mj-lt"/>
              </a:rPr>
              <a:t>Nose</a:t>
            </a:r>
            <a:r>
              <a:rPr lang="en-US" sz="3500" dirty="0" smtClean="0">
                <a:solidFill>
                  <a:schemeClr val="accent3">
                    <a:lumMod val="50000"/>
                  </a:schemeClr>
                </a:solidFill>
                <a:latin typeface="Comic Sans MS" pitchFamily="66" charset="0"/>
              </a:rPr>
              <a:t> </a:t>
            </a:r>
            <a:r>
              <a:rPr lang="en-US" dirty="0" smtClean="0">
                <a:solidFill>
                  <a:schemeClr val="accent3">
                    <a:lumMod val="50000"/>
                  </a:schemeClr>
                </a:solidFill>
                <a:latin typeface="Comic Sans MS" pitchFamily="66" charset="0"/>
              </a:rPr>
              <a:t> </a:t>
            </a:r>
          </a:p>
          <a:p>
            <a:r>
              <a:rPr lang="en-US" b="1" dirty="0" smtClean="0">
                <a:solidFill>
                  <a:schemeClr val="accent3">
                    <a:lumMod val="50000"/>
                  </a:schemeClr>
                </a:solidFill>
                <a:latin typeface="Comic Sans MS" pitchFamily="66" charset="0"/>
              </a:rPr>
              <a:t>Pain deep in left side.  </a:t>
            </a:r>
          </a:p>
          <a:p>
            <a:r>
              <a:rPr lang="en-US" b="1" dirty="0" smtClean="0">
                <a:solidFill>
                  <a:schemeClr val="accent3">
                    <a:lumMod val="50000"/>
                  </a:schemeClr>
                </a:solidFill>
                <a:latin typeface="Comic Sans MS" pitchFamily="66" charset="0"/>
              </a:rPr>
              <a:t>Pressure on bridge, with frequent sneezing.  </a:t>
            </a:r>
          </a:p>
          <a:p>
            <a:r>
              <a:rPr lang="en-US" b="1" dirty="0" smtClean="0">
                <a:solidFill>
                  <a:schemeClr val="accent3">
                    <a:lumMod val="50000"/>
                  </a:schemeClr>
                </a:solidFill>
                <a:latin typeface="Comic Sans MS" pitchFamily="66" charset="0"/>
              </a:rPr>
              <a:t>Tickling; as before coryza.  </a:t>
            </a:r>
          </a:p>
          <a:p>
            <a:r>
              <a:rPr lang="en-US" b="1" dirty="0" smtClean="0">
                <a:solidFill>
                  <a:schemeClr val="accent3">
                    <a:lumMod val="50000"/>
                  </a:schemeClr>
                </a:solidFill>
                <a:latin typeface="Comic Sans MS" pitchFamily="66" charset="0"/>
              </a:rPr>
              <a:t>Sensation of coryza.  </a:t>
            </a:r>
          </a:p>
          <a:p>
            <a:r>
              <a:rPr lang="en-US" b="1" dirty="0" smtClean="0">
                <a:solidFill>
                  <a:schemeClr val="accent3">
                    <a:lumMod val="50000"/>
                  </a:schemeClr>
                </a:solidFill>
                <a:latin typeface="Comic Sans MS" pitchFamily="66" charset="0"/>
              </a:rPr>
              <a:t>Obstruction, agg.  evening; O. of one nostril.  </a:t>
            </a:r>
          </a:p>
          <a:p>
            <a:r>
              <a:rPr lang="en-US" b="1" dirty="0" smtClean="0">
                <a:solidFill>
                  <a:schemeClr val="accent3">
                    <a:lumMod val="50000"/>
                  </a:schemeClr>
                </a:solidFill>
                <a:latin typeface="Comic Sans MS" pitchFamily="66" charset="0"/>
              </a:rPr>
              <a:t>Fluent coryza, with frequent sneezing and increased sense of smell.</a:t>
            </a:r>
            <a:endParaRPr lang="en-US" b="1" dirty="0">
              <a:solidFill>
                <a:schemeClr val="accent3">
                  <a:lumMod val="50000"/>
                </a:schemeClr>
              </a:solidFill>
              <a:latin typeface="Comic Sans MS" pitchFamily="66" charset="0"/>
            </a:endParaRPr>
          </a:p>
        </p:txBody>
      </p:sp>
    </p:spTree>
  </p:cSld>
  <p:clrMapOvr>
    <a:masterClrMapping/>
  </p:clrMapOvr>
  <p:transition>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solidFill>
                  <a:schemeClr val="accent3">
                    <a:lumMod val="50000"/>
                  </a:schemeClr>
                </a:solidFill>
                <a:latin typeface="Comic Sans MS" pitchFamily="66" charset="0"/>
              </a:rPr>
              <a:t>Warm, glowing sensation in epigastrium.  </a:t>
            </a:r>
          </a:p>
          <a:p>
            <a:r>
              <a:rPr lang="en-US" b="1" dirty="0" smtClean="0">
                <a:solidFill>
                  <a:schemeClr val="accent3">
                    <a:lumMod val="50000"/>
                  </a:schemeClr>
                </a:solidFill>
                <a:latin typeface="Comic Sans MS" pitchFamily="66" charset="0"/>
              </a:rPr>
              <a:t>Nausea; vomiting.  </a:t>
            </a:r>
          </a:p>
          <a:p>
            <a:r>
              <a:rPr lang="en-US" b="1" dirty="0" smtClean="0">
                <a:solidFill>
                  <a:schemeClr val="accent3">
                    <a:lumMod val="50000"/>
                  </a:schemeClr>
                </a:solidFill>
                <a:latin typeface="Comic Sans MS" pitchFamily="66" charset="0"/>
              </a:rPr>
              <a:t>Pain in pit of stomach; worse by bending forward; relieved by sitting erect.</a:t>
            </a:r>
          </a:p>
          <a:p>
            <a:r>
              <a:rPr lang="en-US" b="1" dirty="0" smtClean="0">
                <a:solidFill>
                  <a:schemeClr val="accent3">
                    <a:lumMod val="50000"/>
                  </a:schemeClr>
                </a:solidFill>
                <a:latin typeface="Comic Sans MS" pitchFamily="66" charset="0"/>
              </a:rPr>
              <a:t>Pain as if something were tearing the walls from their connections.  </a:t>
            </a:r>
          </a:p>
          <a:p>
            <a:r>
              <a:rPr lang="en-US" b="1" dirty="0" smtClean="0">
                <a:solidFill>
                  <a:schemeClr val="accent3">
                    <a:lumMod val="50000"/>
                  </a:schemeClr>
                </a:solidFill>
                <a:latin typeface="Comic Sans MS" pitchFamily="66" charset="0"/>
              </a:rPr>
              <a:t>Bilious attacks, with nausea, vertigo, and headache.  </a:t>
            </a:r>
          </a:p>
          <a:p>
            <a:r>
              <a:rPr lang="en-US" b="1" dirty="0" smtClean="0">
                <a:solidFill>
                  <a:schemeClr val="accent3">
                    <a:lumMod val="50000"/>
                  </a:schemeClr>
                </a:solidFill>
                <a:latin typeface="Comic Sans MS" pitchFamily="66" charset="0"/>
              </a:rPr>
              <a:t>Sensation of something being pressed under the epigastrium.</a:t>
            </a:r>
          </a:p>
          <a:p>
            <a:r>
              <a:rPr lang="en-US" b="1" dirty="0" smtClean="0">
                <a:solidFill>
                  <a:schemeClr val="accent3">
                    <a:lumMod val="50000"/>
                  </a:schemeClr>
                </a:solidFill>
                <a:latin typeface="Comic Sans MS" pitchFamily="66" charset="0"/>
              </a:rPr>
              <a:t>Gastralgia in sudden paroxysms.  </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lstStyle/>
          <a:p>
            <a:r>
              <a:rPr smtClean="0">
                <a:solidFill>
                  <a:schemeClr val="accent3">
                    <a:lumMod val="50000"/>
                  </a:schemeClr>
                </a:solidFill>
              </a:rPr>
              <a:t>Stomach</a:t>
            </a:r>
            <a:endParaRPr lang="en-US" dirty="0">
              <a:solidFill>
                <a:schemeClr val="accent3">
                  <a:lumMod val="50000"/>
                </a:schemeClr>
              </a:solidFill>
            </a:endParaRPr>
          </a:p>
        </p:txBody>
      </p:sp>
    </p:spTree>
  </p:cSld>
  <p:clrMapOvr>
    <a:masterClrMapping/>
  </p:clrMapOvr>
  <p:transition>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chemeClr val="accent3">
                    <a:lumMod val="50000"/>
                  </a:schemeClr>
                </a:solidFill>
                <a:latin typeface="Comic Sans MS" pitchFamily="66" charset="0"/>
              </a:rPr>
              <a:t>Cutting during stool; C. after breakfast, amel. loose stool.  </a:t>
            </a:r>
          </a:p>
          <a:p>
            <a:r>
              <a:rPr lang="en-US" b="1" dirty="0" smtClean="0">
                <a:solidFill>
                  <a:schemeClr val="accent3">
                    <a:lumMod val="50000"/>
                  </a:schemeClr>
                </a:solidFill>
                <a:latin typeface="Comic Sans MS" pitchFamily="66" charset="0"/>
              </a:rPr>
              <a:t>Occasional pain across Abdomen.; driving to stool, diarrhoea, with tenesmus.    </a:t>
            </a:r>
          </a:p>
          <a:p>
            <a:r>
              <a:rPr lang="en-US" b="1" dirty="0" smtClean="0">
                <a:solidFill>
                  <a:schemeClr val="accent3">
                    <a:lumMod val="50000"/>
                  </a:schemeClr>
                </a:solidFill>
                <a:latin typeface="Comic Sans MS" pitchFamily="66" charset="0"/>
              </a:rPr>
              <a:t>Weak feeling extending into throat; amel. eructations.  </a:t>
            </a:r>
          </a:p>
          <a:p>
            <a:r>
              <a:rPr lang="en-US" b="1" dirty="0" smtClean="0">
                <a:solidFill>
                  <a:schemeClr val="accent3">
                    <a:lumMod val="50000"/>
                  </a:schemeClr>
                </a:solidFill>
                <a:latin typeface="Comic Sans MS" pitchFamily="66" charset="0"/>
              </a:rPr>
              <a:t>Sticking in right hypochondrium at 8 a.m.  </a:t>
            </a:r>
          </a:p>
          <a:p>
            <a:r>
              <a:rPr lang="en-US" b="1" dirty="0" smtClean="0">
                <a:solidFill>
                  <a:schemeClr val="accent3">
                    <a:lumMod val="50000"/>
                  </a:schemeClr>
                </a:solidFill>
                <a:latin typeface="Comic Sans MS" pitchFamily="66" charset="0"/>
              </a:rPr>
              <a:t>Pain in right side; in liver region; in hypochondrium; about umbilicus.  </a:t>
            </a:r>
          </a:p>
        </p:txBody>
      </p:sp>
      <p:sp>
        <p:nvSpPr>
          <p:cNvPr id="3" name="Title 2"/>
          <p:cNvSpPr>
            <a:spLocks noGrp="1"/>
          </p:cNvSpPr>
          <p:nvPr>
            <p:ph type="title"/>
          </p:nvPr>
        </p:nvSpPr>
        <p:spPr/>
        <p:txBody>
          <a:bodyPr/>
          <a:lstStyle/>
          <a:p>
            <a:r>
              <a:rPr smtClean="0">
                <a:solidFill>
                  <a:schemeClr val="accent3">
                    <a:lumMod val="50000"/>
                  </a:schemeClr>
                </a:solidFill>
              </a:rPr>
              <a:t>Abdomen</a:t>
            </a:r>
            <a:endParaRPr lang="en-US" dirty="0">
              <a:solidFill>
                <a:schemeClr val="accent3">
                  <a:lumMod val="50000"/>
                </a:schemeClr>
              </a:solidFill>
            </a:endParaRPr>
          </a:p>
        </p:txBody>
      </p:sp>
    </p:spTree>
  </p:cSld>
  <p:clrMapOvr>
    <a:masterClrMapping/>
  </p:clrMapOvr>
  <p:transition>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solidFill>
                  <a:schemeClr val="accent3">
                    <a:lumMod val="50000"/>
                  </a:schemeClr>
                </a:solidFill>
                <a:latin typeface="Comic Sans MS" pitchFamily="66" charset="0"/>
              </a:rPr>
              <a:t>Inclination to stool in forenoon.  </a:t>
            </a:r>
          </a:p>
          <a:p>
            <a:r>
              <a:rPr lang="en-US" b="1" dirty="0" smtClean="0">
                <a:solidFill>
                  <a:schemeClr val="accent3">
                    <a:lumMod val="50000"/>
                  </a:schemeClr>
                </a:solidFill>
                <a:latin typeface="Comic Sans MS" pitchFamily="66" charset="0"/>
              </a:rPr>
              <a:t>Burning in anus after stool.  </a:t>
            </a:r>
          </a:p>
          <a:p>
            <a:r>
              <a:rPr lang="en-US" b="1" dirty="0" smtClean="0">
                <a:solidFill>
                  <a:schemeClr val="accent3">
                    <a:lumMod val="50000"/>
                  </a:schemeClr>
                </a:solidFill>
                <a:latin typeface="Comic Sans MS" pitchFamily="66" charset="0"/>
              </a:rPr>
              <a:t>Stools soft and frequent; soft, twice in forenoon, with evacuation of wind.  </a:t>
            </a:r>
          </a:p>
          <a:p>
            <a:r>
              <a:rPr lang="en-US" b="1" dirty="0" smtClean="0">
                <a:solidFill>
                  <a:schemeClr val="accent3">
                    <a:lumMod val="50000"/>
                  </a:schemeClr>
                </a:solidFill>
                <a:latin typeface="Comic Sans MS" pitchFamily="66" charset="0"/>
              </a:rPr>
              <a:t>Pappy stool,  easily discharged, as if smoothed over, then pressing in rectum.  </a:t>
            </a:r>
          </a:p>
          <a:p>
            <a:r>
              <a:rPr lang="en-US" b="1" dirty="0" smtClean="0">
                <a:solidFill>
                  <a:schemeClr val="accent3">
                    <a:lumMod val="50000"/>
                  </a:schemeClr>
                </a:solidFill>
                <a:latin typeface="Comic Sans MS" pitchFamily="66" charset="0"/>
              </a:rPr>
              <a:t>Hard, then burning in rectum.  </a:t>
            </a:r>
          </a:p>
          <a:p>
            <a:r>
              <a:rPr lang="en-US" b="1" dirty="0" smtClean="0">
                <a:solidFill>
                  <a:schemeClr val="accent3">
                    <a:lumMod val="50000"/>
                  </a:schemeClr>
                </a:solidFill>
                <a:latin typeface="Comic Sans MS" pitchFamily="66" charset="0"/>
              </a:rPr>
              <a:t>Too large and hard to pass in morning, passed with difficulty at 10 a.m.  </a:t>
            </a:r>
          </a:p>
          <a:p>
            <a:r>
              <a:rPr lang="en-US" b="1" dirty="0" smtClean="0">
                <a:solidFill>
                  <a:schemeClr val="accent3">
                    <a:lumMod val="50000"/>
                  </a:schemeClr>
                </a:solidFill>
                <a:latin typeface="Comic Sans MS" pitchFamily="66" charset="0"/>
              </a:rPr>
              <a:t>Constipation.  </a:t>
            </a:r>
          </a:p>
          <a:p>
            <a:r>
              <a:rPr lang="en-US" b="1" dirty="0" smtClean="0">
                <a:solidFill>
                  <a:schemeClr val="accent3">
                    <a:lumMod val="50000"/>
                  </a:schemeClr>
                </a:solidFill>
                <a:latin typeface="Comic Sans MS" pitchFamily="66" charset="0"/>
              </a:rPr>
              <a:t>Omitted, next day scanty, third day loose at noon after the morning stool.  </a:t>
            </a:r>
          </a:p>
        </p:txBody>
      </p:sp>
      <p:sp>
        <p:nvSpPr>
          <p:cNvPr id="3" name="Title 2"/>
          <p:cNvSpPr>
            <a:spLocks noGrp="1"/>
          </p:cNvSpPr>
          <p:nvPr>
            <p:ph type="title"/>
          </p:nvPr>
        </p:nvSpPr>
        <p:spPr/>
        <p:txBody>
          <a:bodyPr>
            <a:normAutofit/>
          </a:bodyPr>
          <a:lstStyle/>
          <a:p>
            <a:r>
              <a:rPr smtClean="0">
                <a:solidFill>
                  <a:schemeClr val="accent3">
                    <a:lumMod val="50000"/>
                  </a:schemeClr>
                </a:solidFill>
              </a:rPr>
              <a:t> Rectum and stool  </a:t>
            </a:r>
            <a:endParaRPr lang="en-US" dirty="0">
              <a:solidFill>
                <a:schemeClr val="accent3">
                  <a:lumMod val="50000"/>
                </a:schemeClr>
              </a:solidFill>
            </a:endParaRPr>
          </a:p>
        </p:txBody>
      </p:sp>
    </p:spTree>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solidFill>
                  <a:schemeClr val="accent3">
                    <a:lumMod val="50000"/>
                  </a:schemeClr>
                </a:solidFill>
                <a:latin typeface="Comic Sans MS" pitchFamily="66" charset="0"/>
              </a:rPr>
              <a:t>Kingdom: Plantae</a:t>
            </a:r>
          </a:p>
          <a:p>
            <a:r>
              <a:rPr lang="en-US" b="1" dirty="0" smtClean="0">
                <a:solidFill>
                  <a:schemeClr val="accent3">
                    <a:lumMod val="50000"/>
                  </a:schemeClr>
                </a:solidFill>
                <a:latin typeface="Comic Sans MS" pitchFamily="66" charset="0"/>
              </a:rPr>
              <a:t>(unranked): Angiosperms</a:t>
            </a:r>
          </a:p>
          <a:p>
            <a:r>
              <a:rPr lang="en-US" b="1" dirty="0" smtClean="0">
                <a:solidFill>
                  <a:schemeClr val="accent3">
                    <a:lumMod val="50000"/>
                  </a:schemeClr>
                </a:solidFill>
                <a:latin typeface="Comic Sans MS" pitchFamily="66" charset="0"/>
              </a:rPr>
              <a:t>(unranked): Eudicots</a:t>
            </a:r>
          </a:p>
          <a:p>
            <a:r>
              <a:rPr lang="en-US" b="1" dirty="0" smtClean="0">
                <a:solidFill>
                  <a:schemeClr val="accent3">
                    <a:lumMod val="50000"/>
                  </a:schemeClr>
                </a:solidFill>
                <a:latin typeface="Comic Sans MS" pitchFamily="66" charset="0"/>
              </a:rPr>
              <a:t>(unranked): Asterids</a:t>
            </a:r>
          </a:p>
          <a:p>
            <a:r>
              <a:rPr lang="en-US" b="1" dirty="0" smtClean="0">
                <a:solidFill>
                  <a:schemeClr val="accent3">
                    <a:lumMod val="50000"/>
                  </a:schemeClr>
                </a:solidFill>
                <a:latin typeface="Comic Sans MS" pitchFamily="66" charset="0"/>
              </a:rPr>
              <a:t>Order: Ericales</a:t>
            </a:r>
          </a:p>
          <a:p>
            <a:r>
              <a:rPr lang="en-US" b="1" dirty="0" smtClean="0">
                <a:solidFill>
                  <a:schemeClr val="accent3">
                    <a:lumMod val="50000"/>
                  </a:schemeClr>
                </a:solidFill>
                <a:latin typeface="Comic Sans MS" pitchFamily="66" charset="0"/>
              </a:rPr>
              <a:t>Family: Ericaceae</a:t>
            </a:r>
          </a:p>
          <a:p>
            <a:r>
              <a:rPr lang="en-US" b="1" dirty="0" smtClean="0">
                <a:solidFill>
                  <a:schemeClr val="accent3">
                    <a:lumMod val="50000"/>
                  </a:schemeClr>
                </a:solidFill>
                <a:latin typeface="Comic Sans MS" pitchFamily="66" charset="0"/>
              </a:rPr>
              <a:t>Genus: </a:t>
            </a:r>
            <a:r>
              <a:rPr lang="en-US" b="1" i="1" dirty="0" smtClean="0">
                <a:solidFill>
                  <a:schemeClr val="accent3">
                    <a:lumMod val="50000"/>
                  </a:schemeClr>
                </a:solidFill>
                <a:latin typeface="Comic Sans MS" pitchFamily="66" charset="0"/>
              </a:rPr>
              <a:t>Kalmia</a:t>
            </a:r>
          </a:p>
          <a:p>
            <a:r>
              <a:rPr lang="en-US" b="1" dirty="0" smtClean="0">
                <a:solidFill>
                  <a:schemeClr val="accent3">
                    <a:lumMod val="50000"/>
                  </a:schemeClr>
                </a:solidFill>
                <a:latin typeface="Comic Sans MS" pitchFamily="66" charset="0"/>
              </a:rPr>
              <a:t>Species: </a:t>
            </a:r>
            <a:r>
              <a:rPr lang="en-US" b="1" i="1" dirty="0" smtClean="0">
                <a:solidFill>
                  <a:schemeClr val="accent3">
                    <a:lumMod val="50000"/>
                  </a:schemeClr>
                </a:solidFill>
                <a:latin typeface="Comic Sans MS" pitchFamily="66" charset="0"/>
              </a:rPr>
              <a:t>K. latifolia</a:t>
            </a:r>
          </a:p>
          <a:p>
            <a:r>
              <a:rPr lang="en-US" b="1" dirty="0" smtClean="0">
                <a:solidFill>
                  <a:schemeClr val="accent3">
                    <a:lumMod val="50000"/>
                  </a:schemeClr>
                </a:solidFill>
                <a:latin typeface="Comic Sans MS" pitchFamily="66" charset="0"/>
              </a:rPr>
              <a:t>Preparation: Tincture of the mature leaves.</a:t>
            </a:r>
          </a:p>
          <a:p>
            <a:r>
              <a:rPr lang="en-US" b="1" dirty="0" smtClean="0">
                <a:solidFill>
                  <a:schemeClr val="accent3">
                    <a:lumMod val="50000"/>
                  </a:schemeClr>
                </a:solidFill>
                <a:latin typeface="Comic Sans MS" pitchFamily="66" charset="0"/>
              </a:rPr>
              <a:t>Prover: Dr.Hering</a:t>
            </a:r>
            <a:endParaRPr lang="en-US" b="1" dirty="0">
              <a:solidFill>
                <a:schemeClr val="accent3">
                  <a:lumMod val="50000"/>
                </a:schemeClr>
              </a:solidFill>
              <a:latin typeface="Comic Sans MS" pitchFamily="66" charset="0"/>
            </a:endParaRPr>
          </a:p>
        </p:txBody>
      </p:sp>
      <p:sp>
        <p:nvSpPr>
          <p:cNvPr id="2" name="Title 1"/>
          <p:cNvSpPr>
            <a:spLocks noGrp="1"/>
          </p:cNvSpPr>
          <p:nvPr>
            <p:ph type="title"/>
          </p:nvPr>
        </p:nvSpPr>
        <p:spPr/>
        <p:txBody>
          <a:bodyPr>
            <a:normAutofit/>
          </a:bodyPr>
          <a:lstStyle/>
          <a:p>
            <a:r>
              <a:rPr b="1" smtClean="0">
                <a:solidFill>
                  <a:schemeClr val="accent3">
                    <a:lumMod val="50000"/>
                  </a:schemeClr>
                </a:solidFill>
              </a:rPr>
              <a:t>Scientific classification</a:t>
            </a:r>
            <a:endParaRPr lang="en-US" dirty="0"/>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solidFill>
                  <a:schemeClr val="accent3">
                    <a:lumMod val="50000"/>
                  </a:schemeClr>
                </a:solidFill>
                <a:latin typeface="Comic Sans MS" pitchFamily="66" charset="0"/>
              </a:rPr>
              <a:t>Urine frequent, with sharp pains in lumbar region.  </a:t>
            </a:r>
          </a:p>
          <a:p>
            <a:r>
              <a:rPr lang="en-US" b="1" dirty="0" smtClean="0">
                <a:solidFill>
                  <a:schemeClr val="accent3">
                    <a:lumMod val="50000"/>
                  </a:schemeClr>
                </a:solidFill>
                <a:latin typeface="Comic Sans MS" pitchFamily="66" charset="0"/>
              </a:rPr>
              <a:t>Post-scarlatinal nephritis. - Burning during micturition.  </a:t>
            </a:r>
          </a:p>
          <a:p>
            <a:r>
              <a:rPr lang="en-US" b="1" dirty="0" smtClean="0">
                <a:solidFill>
                  <a:schemeClr val="accent3">
                    <a:lumMod val="50000"/>
                  </a:schemeClr>
                </a:solidFill>
                <a:latin typeface="Comic Sans MS" pitchFamily="66" charset="0"/>
              </a:rPr>
              <a:t>Frequent micturition of yellow copious urine; frequent micturation of small quantities of urine which feel hot.  </a:t>
            </a:r>
          </a:p>
          <a:p>
            <a:r>
              <a:rPr lang="en-US" b="1" dirty="0" smtClean="0">
                <a:solidFill>
                  <a:schemeClr val="accent3">
                    <a:lumMod val="50000"/>
                  </a:schemeClr>
                </a:solidFill>
                <a:latin typeface="Comic Sans MS" pitchFamily="66" charset="0"/>
              </a:rPr>
              <a:t>Urine increased.  </a:t>
            </a:r>
          </a:p>
          <a:p>
            <a:r>
              <a:rPr lang="en-US" b="1" dirty="0" smtClean="0">
                <a:solidFill>
                  <a:schemeClr val="accent3">
                    <a:lumMod val="50000"/>
                  </a:schemeClr>
                </a:solidFill>
                <a:latin typeface="Comic Sans MS" pitchFamily="66" charset="0"/>
              </a:rPr>
              <a:t>Sub acute Bright’s; disease, with the peculiar pains in the back, with predominating palpitation, pains about the heart, etc.  </a:t>
            </a:r>
          </a:p>
          <a:p>
            <a:r>
              <a:rPr lang="en-US" b="1" dirty="0" smtClean="0">
                <a:solidFill>
                  <a:schemeClr val="accent3">
                    <a:lumMod val="50000"/>
                  </a:schemeClr>
                </a:solidFill>
                <a:latin typeface="Comic Sans MS" pitchFamily="66" charset="0"/>
              </a:rPr>
              <a:t>Very valuable in albuminuria of pregnancy.</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lstStyle/>
          <a:p>
            <a:r>
              <a:rPr smtClean="0">
                <a:solidFill>
                  <a:schemeClr val="accent3">
                    <a:lumMod val="50000"/>
                  </a:schemeClr>
                </a:solidFill>
              </a:rPr>
              <a:t>Urinary</a:t>
            </a:r>
            <a:endParaRPr lang="en-US" dirty="0">
              <a:solidFill>
                <a:schemeClr val="accent3">
                  <a:lumMod val="50000"/>
                </a:schemeClr>
              </a:solidFill>
            </a:endParaRPr>
          </a:p>
        </p:txBody>
      </p:sp>
    </p:spTree>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accent3">
                    <a:lumMod val="50000"/>
                  </a:schemeClr>
                </a:solidFill>
                <a:latin typeface="Comic Sans MS" pitchFamily="66" charset="0"/>
              </a:rPr>
              <a:t>Menses too early, or suppressed, with pain in limbs and back and inside of thighs.  </a:t>
            </a:r>
          </a:p>
          <a:p>
            <a:r>
              <a:rPr lang="en-US" b="1" dirty="0" smtClean="0">
                <a:solidFill>
                  <a:schemeClr val="accent3">
                    <a:lumMod val="50000"/>
                  </a:schemeClr>
                </a:solidFill>
                <a:latin typeface="Comic Sans MS" pitchFamily="66" charset="0"/>
              </a:rPr>
              <a:t>Leucorrhoea follows menses.</a:t>
            </a:r>
          </a:p>
          <a:p>
            <a:r>
              <a:rPr lang="en-US" b="1" dirty="0" smtClean="0">
                <a:solidFill>
                  <a:schemeClr val="accent3">
                    <a:lumMod val="50000"/>
                  </a:schemeClr>
                </a:solidFill>
                <a:latin typeface="Comic Sans MS" pitchFamily="66" charset="0"/>
              </a:rPr>
              <a:t>Yellowish leucorrhoea in morning, eight days after appearance of menses (during the leucorrhoea several old symptoms).  </a:t>
            </a:r>
          </a:p>
          <a:p>
            <a:r>
              <a:rPr lang="en-US" b="1" dirty="0" smtClean="0">
                <a:solidFill>
                  <a:schemeClr val="accent3">
                    <a:lumMod val="50000"/>
                  </a:schemeClr>
                </a:solidFill>
                <a:latin typeface="Comic Sans MS" pitchFamily="66" charset="0"/>
              </a:rPr>
              <a:t>Menses eight days too early, next time fourteen days too late; M. scanty and delayed, with pain in loins, back and anterior part of thighs; painful M.</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normAutofit/>
          </a:bodyPr>
          <a:lstStyle/>
          <a:p>
            <a:r>
              <a:rPr smtClean="0">
                <a:solidFill>
                  <a:schemeClr val="accent3">
                    <a:lumMod val="50000"/>
                  </a:schemeClr>
                </a:solidFill>
              </a:rPr>
              <a:t>Female</a:t>
            </a:r>
            <a:r>
              <a:rPr smtClean="0"/>
              <a:t>  </a:t>
            </a:r>
            <a:endParaRPr lang="en-US" dirty="0"/>
          </a:p>
        </p:txBody>
      </p:sp>
    </p:spTree>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324600"/>
          </a:xfrm>
        </p:spPr>
        <p:txBody>
          <a:bodyPr>
            <a:normAutofit fontScale="92500" lnSpcReduction="20000"/>
          </a:bodyPr>
          <a:lstStyle/>
          <a:p>
            <a:pPr>
              <a:buNone/>
            </a:pPr>
            <a:r>
              <a:rPr lang="en-US" sz="3500" dirty="0" smtClean="0">
                <a:solidFill>
                  <a:schemeClr val="accent3">
                    <a:lumMod val="50000"/>
                  </a:schemeClr>
                </a:solidFill>
                <a:latin typeface="+mj-lt"/>
              </a:rPr>
              <a:t>Respiratory organs  </a:t>
            </a:r>
          </a:p>
          <a:p>
            <a:r>
              <a:rPr lang="en-US" b="1" dirty="0" smtClean="0">
                <a:solidFill>
                  <a:schemeClr val="accent3">
                    <a:lumMod val="50000"/>
                  </a:schemeClr>
                </a:solidFill>
                <a:latin typeface="Comic Sans MS" pitchFamily="66" charset="0"/>
              </a:rPr>
              <a:t>Tickling in trachea.  </a:t>
            </a:r>
          </a:p>
          <a:p>
            <a:r>
              <a:rPr lang="en-US" b="1" dirty="0" smtClean="0">
                <a:solidFill>
                  <a:schemeClr val="accent3">
                    <a:lumMod val="50000"/>
                  </a:schemeClr>
                </a:solidFill>
                <a:latin typeface="Comic Sans MS" pitchFamily="66" charset="0"/>
              </a:rPr>
              <a:t>Cough day and night; in evening, with mucous expectoration; Cough with expectoration of grey, smooth, unctuous matter, of a putrid, salt taste, which on being spread out separates into small pieces.  </a:t>
            </a:r>
          </a:p>
          <a:p>
            <a:r>
              <a:rPr lang="en-US" b="1" dirty="0" smtClean="0">
                <a:solidFill>
                  <a:schemeClr val="accent3">
                    <a:lumMod val="50000"/>
                  </a:schemeClr>
                </a:solidFill>
                <a:latin typeface="Comic Sans MS" pitchFamily="66" charset="0"/>
              </a:rPr>
              <a:t>Peculiar noise when breathing, as from spasmodic affection of glottis.  </a:t>
            </a:r>
          </a:p>
          <a:p>
            <a:r>
              <a:rPr lang="en-US" b="1" dirty="0" smtClean="0">
                <a:solidFill>
                  <a:schemeClr val="accent3">
                    <a:lumMod val="50000"/>
                  </a:schemeClr>
                </a:solidFill>
                <a:latin typeface="Comic Sans MS" pitchFamily="66" charset="0"/>
              </a:rPr>
              <a:t>Oppressed breathing; with palpitation and anxiety; and short.  </a:t>
            </a:r>
          </a:p>
          <a:p>
            <a:pPr>
              <a:buNone/>
            </a:pPr>
            <a:r>
              <a:rPr lang="en-US" dirty="0" smtClean="0">
                <a:solidFill>
                  <a:schemeClr val="accent3">
                    <a:lumMod val="50000"/>
                  </a:schemeClr>
                </a:solidFill>
              </a:rPr>
              <a:t> </a:t>
            </a:r>
            <a:r>
              <a:rPr lang="en-US" sz="3500" dirty="0" smtClean="0">
                <a:solidFill>
                  <a:schemeClr val="accent3">
                    <a:lumMod val="50000"/>
                  </a:schemeClr>
                </a:solidFill>
                <a:latin typeface="+mj-lt"/>
              </a:rPr>
              <a:t>Chest</a:t>
            </a:r>
            <a:r>
              <a:rPr lang="en-US" sz="3500" dirty="0" smtClean="0">
                <a:solidFill>
                  <a:schemeClr val="accent3">
                    <a:lumMod val="50000"/>
                  </a:schemeClr>
                </a:solidFill>
              </a:rPr>
              <a:t> </a:t>
            </a:r>
            <a:r>
              <a:rPr lang="en-US" dirty="0" smtClean="0">
                <a:solidFill>
                  <a:schemeClr val="accent3">
                    <a:lumMod val="50000"/>
                  </a:schemeClr>
                </a:solidFill>
              </a:rPr>
              <a:t> </a:t>
            </a:r>
          </a:p>
          <a:p>
            <a:r>
              <a:rPr lang="en-US" b="1" dirty="0" smtClean="0">
                <a:solidFill>
                  <a:schemeClr val="accent3">
                    <a:lumMod val="50000"/>
                  </a:schemeClr>
                </a:solidFill>
                <a:latin typeface="Comic Sans MS" pitchFamily="66" charset="0"/>
              </a:rPr>
              <a:t>Sticking in lower part; in right lung, under  third and fourth ribs, causing dyspnoea; below breast.  </a:t>
            </a:r>
          </a:p>
          <a:p>
            <a:r>
              <a:rPr lang="en-US" b="1" dirty="0" smtClean="0">
                <a:solidFill>
                  <a:schemeClr val="accent3">
                    <a:lumMod val="50000"/>
                  </a:schemeClr>
                </a:solidFill>
                <a:latin typeface="Comic Sans MS" pitchFamily="66" charset="0"/>
              </a:rPr>
              <a:t>Tearing in whole left side.  </a:t>
            </a:r>
          </a:p>
          <a:p>
            <a:r>
              <a:rPr lang="en-US" b="1" dirty="0" smtClean="0">
                <a:solidFill>
                  <a:schemeClr val="accent3">
                    <a:lumMod val="50000"/>
                  </a:schemeClr>
                </a:solidFill>
                <a:latin typeface="Comic Sans MS" pitchFamily="66" charset="0"/>
              </a:rPr>
              <a:t>Pressure in right side.  </a:t>
            </a:r>
          </a:p>
          <a:p>
            <a:r>
              <a:rPr lang="en-US" b="1" dirty="0" smtClean="0">
                <a:solidFill>
                  <a:schemeClr val="accent3">
                    <a:lumMod val="50000"/>
                  </a:schemeClr>
                </a:solidFill>
                <a:latin typeface="Comic Sans MS" pitchFamily="66" charset="0"/>
              </a:rPr>
              <a:t>Sensation as if strained by lifting.  </a:t>
            </a:r>
          </a:p>
          <a:p>
            <a:r>
              <a:rPr lang="en-US" b="1" dirty="0" smtClean="0">
                <a:solidFill>
                  <a:schemeClr val="accent3">
                    <a:lumMod val="50000"/>
                  </a:schemeClr>
                </a:solidFill>
                <a:latin typeface="Comic Sans MS" pitchFamily="66" charset="0"/>
              </a:rPr>
              <a:t>Oppression. </a:t>
            </a:r>
            <a:r>
              <a:rPr lang="en-US" dirty="0" smtClean="0">
                <a:solidFill>
                  <a:schemeClr val="accent3">
                    <a:lumMod val="50000"/>
                  </a:schemeClr>
                </a:solidFill>
              </a:rPr>
              <a:t> </a:t>
            </a:r>
          </a:p>
          <a:p>
            <a:endParaRPr lang="en-US" dirty="0">
              <a:solidFill>
                <a:schemeClr val="accent3">
                  <a:lumMod val="50000"/>
                </a:schemeClr>
              </a:solidFill>
            </a:endParaRPr>
          </a:p>
        </p:txBody>
      </p:sp>
    </p:spTree>
  </p:cSld>
  <p:clrMapOvr>
    <a:masterClrMapping/>
  </p:clrMapOvr>
  <p:transition>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p:spPr>
        <p:txBody>
          <a:bodyPr>
            <a:noAutofit/>
          </a:bodyPr>
          <a:lstStyle/>
          <a:p>
            <a:r>
              <a:rPr lang="en-US" sz="2000" b="1" dirty="0" smtClean="0">
                <a:solidFill>
                  <a:schemeClr val="accent3">
                    <a:lumMod val="50000"/>
                  </a:schemeClr>
                </a:solidFill>
                <a:latin typeface="Comic Sans MS" pitchFamily="66" charset="0"/>
              </a:rPr>
              <a:t>Pain from neck down arm; in upper three dorsal vertebrae extending to shoulder-blade.  </a:t>
            </a:r>
          </a:p>
          <a:p>
            <a:r>
              <a:rPr lang="en-US" sz="2000" b="1" dirty="0" smtClean="0">
                <a:solidFill>
                  <a:schemeClr val="accent3">
                    <a:lumMod val="50000"/>
                  </a:schemeClr>
                </a:solidFill>
                <a:latin typeface="Comic Sans MS" pitchFamily="66" charset="0"/>
              </a:rPr>
              <a:t>Pain down back, as if it would break; in localized regions of spine; through shoulders.  </a:t>
            </a:r>
          </a:p>
          <a:p>
            <a:r>
              <a:rPr lang="en-US" sz="2000" b="1" dirty="0" smtClean="0">
                <a:solidFill>
                  <a:schemeClr val="accent3">
                    <a:lumMod val="50000"/>
                  </a:schemeClr>
                </a:solidFill>
                <a:latin typeface="Comic Sans MS" pitchFamily="66" charset="0"/>
              </a:rPr>
              <a:t>Lumbar pains, of nervous origin.</a:t>
            </a:r>
          </a:p>
          <a:p>
            <a:r>
              <a:rPr lang="en-US" sz="2000" b="1" dirty="0" smtClean="0">
                <a:solidFill>
                  <a:schemeClr val="accent3">
                    <a:lumMod val="50000"/>
                  </a:schemeClr>
                </a:solidFill>
                <a:latin typeface="Comic Sans MS" pitchFamily="66" charset="0"/>
              </a:rPr>
              <a:t>Pain; at night in bed; during menses; down back; in spine, sometimes agg.  lumbar region, with heat; extending through shoulders.  </a:t>
            </a:r>
          </a:p>
          <a:p>
            <a:r>
              <a:rPr lang="en-US" sz="2000" b="1" dirty="0" smtClean="0">
                <a:solidFill>
                  <a:schemeClr val="accent3">
                    <a:lumMod val="50000"/>
                  </a:schemeClr>
                </a:solidFill>
                <a:latin typeface="Comic Sans MS" pitchFamily="66" charset="0"/>
              </a:rPr>
              <a:t>Sensation as if spine would break, with anterior convexity.  </a:t>
            </a:r>
          </a:p>
          <a:p>
            <a:r>
              <a:rPr lang="en-US" sz="2000" b="1" dirty="0" smtClean="0">
                <a:solidFill>
                  <a:schemeClr val="accent3">
                    <a:lumMod val="50000"/>
                  </a:schemeClr>
                </a:solidFill>
                <a:latin typeface="Comic Sans MS" pitchFamily="66" charset="0"/>
              </a:rPr>
              <a:t>Sticking in lower part of left scapula at night.  </a:t>
            </a:r>
          </a:p>
          <a:p>
            <a:r>
              <a:rPr lang="en-US" sz="2000" b="1" dirty="0" smtClean="0">
                <a:solidFill>
                  <a:schemeClr val="accent3">
                    <a:lumMod val="50000"/>
                  </a:schemeClr>
                </a:solidFill>
                <a:latin typeface="Comic Sans MS" pitchFamily="66" charset="0"/>
              </a:rPr>
              <a:t>Sharp pain in loins; across loins, agg.  evening; paralytic, in loins at 10 p.m.  in bed, with dullness and pain in head.  </a:t>
            </a:r>
          </a:p>
          <a:p>
            <a:r>
              <a:rPr lang="en-US" sz="2000" b="1" dirty="0" smtClean="0">
                <a:solidFill>
                  <a:schemeClr val="accent3">
                    <a:lumMod val="50000"/>
                  </a:schemeClr>
                </a:solidFill>
                <a:latin typeface="Comic Sans MS" pitchFamily="66" charset="0"/>
              </a:rPr>
              <a:t>Lameness of loins in evening in bed.</a:t>
            </a:r>
            <a:endParaRPr lang="en-US" sz="2000" b="1" dirty="0">
              <a:solidFill>
                <a:schemeClr val="accent3">
                  <a:lumMod val="50000"/>
                </a:schemeClr>
              </a:solidFill>
              <a:latin typeface="Comic Sans MS" pitchFamily="66" charset="0"/>
            </a:endParaRPr>
          </a:p>
        </p:txBody>
      </p:sp>
      <p:sp>
        <p:nvSpPr>
          <p:cNvPr id="3" name="Title 2"/>
          <p:cNvSpPr>
            <a:spLocks noGrp="1"/>
          </p:cNvSpPr>
          <p:nvPr>
            <p:ph type="title"/>
          </p:nvPr>
        </p:nvSpPr>
        <p:spPr>
          <a:xfrm>
            <a:off x="457200" y="-76200"/>
            <a:ext cx="8229600" cy="1219200"/>
          </a:xfrm>
        </p:spPr>
        <p:txBody>
          <a:bodyPr/>
          <a:lstStyle/>
          <a:p>
            <a:r>
              <a:rPr smtClean="0">
                <a:solidFill>
                  <a:schemeClr val="accent3">
                    <a:lumMod val="50000"/>
                  </a:schemeClr>
                </a:solidFill>
              </a:rPr>
              <a:t>Back</a:t>
            </a:r>
            <a:endParaRPr lang="en-US" dirty="0">
              <a:solidFill>
                <a:schemeClr val="accent3">
                  <a:lumMod val="50000"/>
                </a:schemeClr>
              </a:solidFill>
            </a:endParaRPr>
          </a:p>
        </p:txBody>
      </p:sp>
    </p:spTree>
  </p:cSld>
  <p:clrMapOvr>
    <a:masterClrMapping/>
  </p:clrMapOvr>
  <p:transition>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chemeClr val="accent3">
                    <a:lumMod val="50000"/>
                  </a:schemeClr>
                </a:solidFill>
                <a:latin typeface="Comic Sans MS" pitchFamily="66" charset="0"/>
              </a:rPr>
              <a:t>Deltoid rheumatism especially right.  </a:t>
            </a:r>
          </a:p>
          <a:p>
            <a:r>
              <a:rPr lang="en-US" b="1" dirty="0" smtClean="0">
                <a:solidFill>
                  <a:schemeClr val="accent3">
                    <a:lumMod val="50000"/>
                  </a:schemeClr>
                </a:solidFill>
                <a:latin typeface="Comic Sans MS" pitchFamily="66" charset="0"/>
              </a:rPr>
              <a:t>Pains from hips to knees and feet.  </a:t>
            </a:r>
          </a:p>
          <a:p>
            <a:r>
              <a:rPr lang="en-US" b="1" dirty="0" smtClean="0">
                <a:solidFill>
                  <a:schemeClr val="accent3">
                    <a:lumMod val="50000"/>
                  </a:schemeClr>
                </a:solidFill>
                <a:latin typeface="Comic Sans MS" pitchFamily="66" charset="0"/>
              </a:rPr>
              <a:t>Pains affect a large part of a limb, or several joints, and pass through quickly.  </a:t>
            </a:r>
          </a:p>
          <a:p>
            <a:r>
              <a:rPr lang="en-US" b="1" dirty="0" smtClean="0">
                <a:solidFill>
                  <a:schemeClr val="accent3">
                    <a:lumMod val="50000"/>
                  </a:schemeClr>
                </a:solidFill>
                <a:latin typeface="Comic Sans MS" pitchFamily="66" charset="0"/>
              </a:rPr>
              <a:t>Weakness, numbness, pricking, and sense of coldness in limbs.  </a:t>
            </a:r>
          </a:p>
          <a:p>
            <a:r>
              <a:rPr lang="en-US" b="1" dirty="0" smtClean="0">
                <a:solidFill>
                  <a:schemeClr val="accent3">
                    <a:lumMod val="50000"/>
                  </a:schemeClr>
                </a:solidFill>
                <a:latin typeface="Comic Sans MS" pitchFamily="66" charset="0"/>
              </a:rPr>
              <a:t>Pains along ulnar nerve, index finger.  </a:t>
            </a:r>
          </a:p>
          <a:p>
            <a:r>
              <a:rPr lang="en-US" b="1" dirty="0" smtClean="0">
                <a:solidFill>
                  <a:schemeClr val="accent3">
                    <a:lumMod val="50000"/>
                  </a:schemeClr>
                </a:solidFill>
                <a:latin typeface="Comic Sans MS" pitchFamily="66" charset="0"/>
              </a:rPr>
              <a:t>Joints red, hot, swollen.  </a:t>
            </a:r>
          </a:p>
          <a:p>
            <a:r>
              <a:rPr lang="en-US" b="1" dirty="0" smtClean="0">
                <a:solidFill>
                  <a:schemeClr val="accent3">
                    <a:lumMod val="50000"/>
                  </a:schemeClr>
                </a:solidFill>
                <a:latin typeface="Comic Sans MS" pitchFamily="66" charset="0"/>
              </a:rPr>
              <a:t>Tingling and numbness of left arm.</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normAutofit/>
          </a:bodyPr>
          <a:lstStyle/>
          <a:p>
            <a:r>
              <a:rPr smtClean="0">
                <a:solidFill>
                  <a:schemeClr val="accent3">
                    <a:lumMod val="50000"/>
                  </a:schemeClr>
                </a:solidFill>
              </a:rPr>
              <a:t>Extremities</a:t>
            </a:r>
            <a:r>
              <a:rPr smtClean="0"/>
              <a:t>  </a:t>
            </a:r>
            <a:endParaRPr lang="en-US" dirty="0"/>
          </a:p>
        </p:txBody>
      </p:sp>
    </p:spTree>
  </p:cSld>
  <p:clrMapOvr>
    <a:masterClrMapping/>
  </p:clrMapOvr>
  <p:transition>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72000"/>
          </a:xfrm>
        </p:spPr>
        <p:txBody>
          <a:bodyPr>
            <a:normAutofit fontScale="92500" lnSpcReduction="10000"/>
          </a:bodyPr>
          <a:lstStyle/>
          <a:p>
            <a:r>
              <a:rPr lang="en-US" b="1" dirty="0" smtClean="0">
                <a:solidFill>
                  <a:schemeClr val="accent3">
                    <a:lumMod val="50000"/>
                  </a:schemeClr>
                </a:solidFill>
                <a:latin typeface="Comic Sans MS" pitchFamily="66" charset="0"/>
              </a:rPr>
              <a:t>Weak, slow pulse. [Dig.; Apoc. can.]  </a:t>
            </a:r>
          </a:p>
          <a:p>
            <a:r>
              <a:rPr lang="en-US" b="1" dirty="0" smtClean="0">
                <a:solidFill>
                  <a:schemeClr val="accent3">
                    <a:lumMod val="50000"/>
                  </a:schemeClr>
                </a:solidFill>
                <a:latin typeface="Comic Sans MS" pitchFamily="66" charset="0"/>
              </a:rPr>
              <a:t>Fluttering of heart, with anxiety.  </a:t>
            </a:r>
          </a:p>
          <a:p>
            <a:r>
              <a:rPr lang="en-US" b="1" dirty="0" smtClean="0">
                <a:solidFill>
                  <a:schemeClr val="accent3">
                    <a:lumMod val="50000"/>
                  </a:schemeClr>
                </a:solidFill>
                <a:latin typeface="Comic Sans MS" pitchFamily="66" charset="0"/>
              </a:rPr>
              <a:t>Palpitation; worse leaning forward.</a:t>
            </a:r>
          </a:p>
          <a:p>
            <a:r>
              <a:rPr lang="en-US" b="1" dirty="0" smtClean="0">
                <a:solidFill>
                  <a:schemeClr val="accent3">
                    <a:lumMod val="50000"/>
                  </a:schemeClr>
                </a:solidFill>
                <a:latin typeface="Comic Sans MS" pitchFamily="66" charset="0"/>
              </a:rPr>
              <a:t>Pulse irregular; agg.  mental effort and leaning over to write.  </a:t>
            </a:r>
          </a:p>
          <a:p>
            <a:r>
              <a:rPr lang="en-US" b="1" dirty="0" smtClean="0">
                <a:solidFill>
                  <a:schemeClr val="accent3">
                    <a:lumMod val="50000"/>
                  </a:schemeClr>
                </a:solidFill>
                <a:latin typeface="Comic Sans MS" pitchFamily="66" charset="0"/>
              </a:rPr>
              <a:t>Gouty and rheumatic metastasis of heart.  </a:t>
            </a:r>
          </a:p>
          <a:p>
            <a:r>
              <a:rPr lang="en-US" b="1" dirty="0" smtClean="0">
                <a:solidFill>
                  <a:schemeClr val="accent3">
                    <a:lumMod val="50000"/>
                  </a:schemeClr>
                </a:solidFill>
                <a:latin typeface="Comic Sans MS" pitchFamily="66" charset="0"/>
              </a:rPr>
              <a:t>Tachycardia, with pain. [Thyroid.]  </a:t>
            </a:r>
          </a:p>
          <a:p>
            <a:r>
              <a:rPr lang="en-US" b="1" dirty="0" smtClean="0">
                <a:solidFill>
                  <a:schemeClr val="accent3">
                    <a:lumMod val="50000"/>
                  </a:schemeClr>
                </a:solidFill>
                <a:latin typeface="Comic Sans MS" pitchFamily="66" charset="0"/>
              </a:rPr>
              <a:t>Tobacco heart.  </a:t>
            </a:r>
          </a:p>
          <a:p>
            <a:r>
              <a:rPr lang="en-US" b="1" dirty="0" smtClean="0">
                <a:solidFill>
                  <a:schemeClr val="accent3">
                    <a:lumMod val="50000"/>
                  </a:schemeClr>
                </a:solidFill>
                <a:latin typeface="Comic Sans MS" pitchFamily="66" charset="0"/>
              </a:rPr>
              <a:t>Dyspnoea and pressure from epigastrium toward the heart.  </a:t>
            </a:r>
          </a:p>
          <a:p>
            <a:r>
              <a:rPr lang="en-US" b="1" dirty="0" smtClean="0">
                <a:solidFill>
                  <a:schemeClr val="accent3">
                    <a:lumMod val="50000"/>
                  </a:schemeClr>
                </a:solidFill>
                <a:latin typeface="Comic Sans MS" pitchFamily="66" charset="0"/>
              </a:rPr>
              <a:t>Sharp pains take away the breath.  </a:t>
            </a:r>
          </a:p>
        </p:txBody>
      </p:sp>
      <p:sp>
        <p:nvSpPr>
          <p:cNvPr id="3" name="Title 2"/>
          <p:cNvSpPr>
            <a:spLocks noGrp="1"/>
          </p:cNvSpPr>
          <p:nvPr>
            <p:ph type="title"/>
          </p:nvPr>
        </p:nvSpPr>
        <p:spPr>
          <a:xfrm>
            <a:off x="457200" y="381000"/>
            <a:ext cx="8229600" cy="1219200"/>
          </a:xfrm>
        </p:spPr>
        <p:txBody>
          <a:bodyPr/>
          <a:lstStyle/>
          <a:p>
            <a:r>
              <a:rPr smtClean="0">
                <a:solidFill>
                  <a:schemeClr val="accent3">
                    <a:lumMod val="50000"/>
                  </a:schemeClr>
                </a:solidFill>
              </a:rPr>
              <a:t>Heart</a:t>
            </a:r>
            <a:endParaRPr lang="en-US" dirty="0">
              <a:solidFill>
                <a:schemeClr val="accent3">
                  <a:lumMod val="50000"/>
                </a:schemeClr>
              </a:solidFill>
            </a:endParaRPr>
          </a:p>
        </p:txBody>
      </p:sp>
    </p:spTree>
  </p:cSld>
  <p:clrMapOvr>
    <a:masterClrMapping/>
  </p:clrMapOvr>
  <p:transition>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solidFill>
                  <a:schemeClr val="accent3">
                    <a:lumMod val="50000"/>
                  </a:schemeClr>
                </a:solidFill>
                <a:latin typeface="Comic Sans MS" pitchFamily="66" charset="0"/>
              </a:rPr>
              <a:t>Shooting through chest above heart into shoulder-blades.  </a:t>
            </a:r>
          </a:p>
          <a:p>
            <a:r>
              <a:rPr lang="en-US" b="1" dirty="0" smtClean="0">
                <a:solidFill>
                  <a:schemeClr val="accent3">
                    <a:lumMod val="50000"/>
                  </a:schemeClr>
                </a:solidFill>
                <a:latin typeface="Comic Sans MS" pitchFamily="66" charset="0"/>
              </a:rPr>
              <a:t>Frequent pulse.  </a:t>
            </a:r>
          </a:p>
          <a:p>
            <a:r>
              <a:rPr lang="en-US" b="1" dirty="0" smtClean="0">
                <a:solidFill>
                  <a:schemeClr val="accent3">
                    <a:lumMod val="50000"/>
                  </a:schemeClr>
                </a:solidFill>
                <a:latin typeface="Comic Sans MS" pitchFamily="66" charset="0"/>
              </a:rPr>
              <a:t>Heart's action tumultuous, rapid and visible.  </a:t>
            </a:r>
          </a:p>
          <a:p>
            <a:r>
              <a:rPr lang="en-US" b="1" dirty="0" smtClean="0">
                <a:solidFill>
                  <a:schemeClr val="accent3">
                    <a:lumMod val="50000"/>
                  </a:schemeClr>
                </a:solidFill>
                <a:latin typeface="Comic Sans MS" pitchFamily="66" charset="0"/>
              </a:rPr>
              <a:t>Paroxysms of anguish around heart.</a:t>
            </a:r>
          </a:p>
          <a:p>
            <a:r>
              <a:rPr lang="en-US" b="1" dirty="0" smtClean="0">
                <a:solidFill>
                  <a:schemeClr val="accent3">
                    <a:lumMod val="50000"/>
                  </a:schemeClr>
                </a:solidFill>
                <a:latin typeface="Comic Sans MS" pitchFamily="66" charset="0"/>
              </a:rPr>
              <a:t>Angina pectoris.  </a:t>
            </a:r>
          </a:p>
          <a:p>
            <a:r>
              <a:rPr lang="en-US" b="1" dirty="0" smtClean="0">
                <a:solidFill>
                  <a:schemeClr val="accent3">
                    <a:lumMod val="50000"/>
                  </a:schemeClr>
                </a:solidFill>
                <a:latin typeface="Comic Sans MS" pitchFamily="66" charset="0"/>
              </a:rPr>
              <a:t>Cardiac disease of an organic nature, rheumatic endocarditis, valvular insufficiency, hypertrophy and degeneration, slow pulse, paroxysms of extreme anguish about the heart and dyspnoea, wandering pains about the heart; extending down left arm.</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lstStyle/>
          <a:p>
            <a:r>
              <a:rPr smtClean="0">
                <a:solidFill>
                  <a:schemeClr val="accent3">
                    <a:lumMod val="50000"/>
                  </a:schemeClr>
                </a:solidFill>
              </a:rPr>
              <a:t>Heart</a:t>
            </a:r>
            <a:endParaRPr lang="en-US" dirty="0"/>
          </a:p>
        </p:txBody>
      </p:sp>
    </p:spTree>
  </p:cSld>
  <p:clrMapOvr>
    <a:masterClrMapping/>
  </p:clrMapOvr>
  <p:transition>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solidFill>
                  <a:schemeClr val="accent3">
                    <a:lumMod val="50000"/>
                  </a:schemeClr>
                </a:solidFill>
                <a:latin typeface="Comic Sans MS" pitchFamily="66" charset="0"/>
              </a:rPr>
              <a:t>Sleepless, wakes very early in morning. Sleepiness; at 3 p.m. ; preventing study.  </a:t>
            </a:r>
          </a:p>
          <a:p>
            <a:r>
              <a:rPr lang="en-US" b="1" dirty="0" smtClean="0">
                <a:solidFill>
                  <a:schemeClr val="accent3">
                    <a:lumMod val="50000"/>
                  </a:schemeClr>
                </a:solidFill>
                <a:latin typeface="Comic Sans MS" pitchFamily="66" charset="0"/>
              </a:rPr>
              <a:t>Sleeplessness for two hours, with tossing about and feeling as if I had worked too hard; with restlessness, woke at 4, could sleep only a few minutes at a time, would wake out of annoying dreams.  </a:t>
            </a:r>
          </a:p>
          <a:p>
            <a:r>
              <a:rPr lang="en-US" b="1" dirty="0" smtClean="0">
                <a:solidFill>
                  <a:schemeClr val="accent3">
                    <a:lumMod val="50000"/>
                  </a:schemeClr>
                </a:solidFill>
                <a:latin typeface="Comic Sans MS" pitchFamily="66" charset="0"/>
              </a:rPr>
              <a:t>Restless sleep, unpleasant dream, woke at 4.30 a.m.  with dull headache, then could sleep only a few minutes at a time, waking from frightful dreams.  </a:t>
            </a:r>
          </a:p>
          <a:p>
            <a:r>
              <a:rPr lang="en-US" b="1" dirty="0" smtClean="0">
                <a:solidFill>
                  <a:schemeClr val="accent3">
                    <a:lumMod val="50000"/>
                  </a:schemeClr>
                </a:solidFill>
                <a:latin typeface="Comic Sans MS" pitchFamily="66" charset="0"/>
              </a:rPr>
              <a:t>Talking in sleep.  </a:t>
            </a:r>
          </a:p>
          <a:p>
            <a:r>
              <a:rPr lang="en-US" b="1" dirty="0" smtClean="0">
                <a:solidFill>
                  <a:schemeClr val="accent3">
                    <a:lumMod val="50000"/>
                  </a:schemeClr>
                </a:solidFill>
                <a:latin typeface="Comic Sans MS" pitchFamily="66" charset="0"/>
              </a:rPr>
              <a:t>Getting up and walking in sleep.  </a:t>
            </a:r>
          </a:p>
          <a:p>
            <a:r>
              <a:rPr lang="en-US" b="1" dirty="0" smtClean="0">
                <a:solidFill>
                  <a:schemeClr val="accent3">
                    <a:lumMod val="50000"/>
                  </a:schemeClr>
                </a:solidFill>
                <a:latin typeface="Comic Sans MS" pitchFamily="66" charset="0"/>
              </a:rPr>
              <a:t>Dreams fantastic; and busy.  </a:t>
            </a:r>
          </a:p>
          <a:p>
            <a:r>
              <a:rPr lang="en-US" b="1" dirty="0" smtClean="0">
                <a:solidFill>
                  <a:schemeClr val="accent3">
                    <a:lumMod val="50000"/>
                  </a:schemeClr>
                </a:solidFill>
                <a:latin typeface="Comic Sans MS" pitchFamily="66" charset="0"/>
              </a:rPr>
              <a:t>Unpleasant dreams; and wild, all night.</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lstStyle/>
          <a:p>
            <a:r>
              <a:rPr smtClean="0">
                <a:solidFill>
                  <a:schemeClr val="accent3">
                    <a:lumMod val="50000"/>
                  </a:schemeClr>
                </a:solidFill>
              </a:rPr>
              <a:t>Sleep</a:t>
            </a:r>
            <a:endParaRPr lang="en-US" dirty="0">
              <a:solidFill>
                <a:schemeClr val="accent3">
                  <a:lumMod val="50000"/>
                </a:schemeClr>
              </a:solidFill>
            </a:endParaRPr>
          </a:p>
        </p:txBody>
      </p:sp>
    </p:spTree>
  </p:cSld>
  <p:clrMapOvr>
    <a:masterClrMapping/>
  </p:clrMapOvr>
  <p:transition>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953000"/>
          </a:xfrm>
        </p:spPr>
        <p:txBody>
          <a:bodyPr>
            <a:normAutofit fontScale="85000" lnSpcReduction="20000"/>
          </a:bodyPr>
          <a:lstStyle/>
          <a:p>
            <a:r>
              <a:rPr lang="en-US" b="1" dirty="0" smtClean="0">
                <a:solidFill>
                  <a:schemeClr val="accent3">
                    <a:lumMod val="50000"/>
                  </a:schemeClr>
                </a:solidFill>
                <a:latin typeface="Comic Sans MS" pitchFamily="66" charset="0"/>
              </a:rPr>
              <a:t>Rapid alternations of chill and heat (Acon.).    </a:t>
            </a:r>
          </a:p>
          <a:p>
            <a:r>
              <a:rPr lang="en-US" b="1" dirty="0" smtClean="0">
                <a:solidFill>
                  <a:schemeClr val="accent3">
                    <a:lumMod val="50000"/>
                  </a:schemeClr>
                </a:solidFill>
                <a:latin typeface="Comic Sans MS" pitchFamily="66" charset="0"/>
              </a:rPr>
              <a:t>Shivering, without coldness; at 10 p.m.  in bed, passing from vertex to neck, under scalp, with cracking noise and alarm, a sensation as if the body were surcharged with electricity, repeated four times in half an hour, and the whole ended with sound of a horn before ears.  </a:t>
            </a:r>
          </a:p>
          <a:p>
            <a:r>
              <a:rPr lang="en-US" b="1" dirty="0" smtClean="0">
                <a:solidFill>
                  <a:schemeClr val="accent3">
                    <a:lumMod val="50000"/>
                  </a:schemeClr>
                </a:solidFill>
                <a:latin typeface="Comic Sans MS" pitchFamily="66" charset="0"/>
              </a:rPr>
              <a:t>Cold limbs.  </a:t>
            </a:r>
          </a:p>
          <a:p>
            <a:r>
              <a:rPr lang="en-US" b="1" dirty="0" smtClean="0">
                <a:solidFill>
                  <a:schemeClr val="accent3">
                    <a:lumMod val="50000"/>
                  </a:schemeClr>
                </a:solidFill>
                <a:latin typeface="Comic Sans MS" pitchFamily="66" charset="0"/>
              </a:rPr>
              <a:t>Creeping over back; with weariness of limbs.  </a:t>
            </a:r>
          </a:p>
          <a:p>
            <a:r>
              <a:rPr lang="en-US" b="1" dirty="0" smtClean="0">
                <a:solidFill>
                  <a:schemeClr val="accent3">
                    <a:lumMod val="50000"/>
                  </a:schemeClr>
                </a:solidFill>
                <a:latin typeface="Comic Sans MS" pitchFamily="66" charset="0"/>
              </a:rPr>
              <a:t>Heat; with pain in loins; with flushed face.  </a:t>
            </a:r>
          </a:p>
          <a:p>
            <a:r>
              <a:rPr lang="en-US" b="1" dirty="0" smtClean="0">
                <a:solidFill>
                  <a:schemeClr val="accent3">
                    <a:lumMod val="50000"/>
                  </a:schemeClr>
                </a:solidFill>
                <a:latin typeface="Comic Sans MS" pitchFamily="66" charset="0"/>
              </a:rPr>
              <a:t>Hot head and flushed face; H. head in morning.  </a:t>
            </a:r>
          </a:p>
          <a:p>
            <a:r>
              <a:rPr lang="en-US" b="1" dirty="0" smtClean="0">
                <a:solidFill>
                  <a:schemeClr val="accent3">
                    <a:lumMod val="50000"/>
                  </a:schemeClr>
                </a:solidFill>
                <a:latin typeface="Comic Sans MS" pitchFamily="66" charset="0"/>
              </a:rPr>
              <a:t>Heat in left shoulder, extending to forearm and then to fingertips.  </a:t>
            </a:r>
          </a:p>
          <a:p>
            <a:r>
              <a:rPr lang="en-US" b="1" dirty="0" smtClean="0">
                <a:solidFill>
                  <a:schemeClr val="accent3">
                    <a:lumMod val="50000"/>
                  </a:schemeClr>
                </a:solidFill>
                <a:latin typeface="Comic Sans MS" pitchFamily="66" charset="0"/>
              </a:rPr>
              <a:t>Sweat; cold.  </a:t>
            </a:r>
          </a:p>
          <a:p>
            <a:r>
              <a:rPr lang="en-US" b="1" dirty="0" smtClean="0">
                <a:solidFill>
                  <a:schemeClr val="accent3">
                    <a:lumMod val="50000"/>
                  </a:schemeClr>
                </a:solidFill>
                <a:latin typeface="Comic Sans MS" pitchFamily="66" charset="0"/>
              </a:rPr>
              <a:t>Dry skin; and cracked lips.</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a:xfrm>
            <a:off x="457200" y="0"/>
            <a:ext cx="8229600" cy="1219200"/>
          </a:xfrm>
        </p:spPr>
        <p:txBody>
          <a:bodyPr/>
          <a:lstStyle/>
          <a:p>
            <a:r>
              <a:rPr smtClean="0">
                <a:solidFill>
                  <a:schemeClr val="accent3">
                    <a:lumMod val="50000"/>
                  </a:schemeClr>
                </a:solidFill>
              </a:rPr>
              <a:t>Fever</a:t>
            </a:r>
            <a:endParaRPr lang="en-US" dirty="0">
              <a:solidFill>
                <a:schemeClr val="accent3">
                  <a:lumMod val="50000"/>
                </a:schemeClr>
              </a:solidFill>
            </a:endParaRPr>
          </a:p>
        </p:txBody>
      </p:sp>
    </p:spTree>
  </p:cSld>
  <p:clrMapOvr>
    <a:masterClrMapping/>
  </p:clrMapOvr>
  <p:transition>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85000" lnSpcReduction="20000"/>
          </a:bodyPr>
          <a:lstStyle/>
          <a:p>
            <a:r>
              <a:rPr lang="en-US" b="1" dirty="0" smtClean="0">
                <a:solidFill>
                  <a:schemeClr val="accent3">
                    <a:lumMod val="50000"/>
                  </a:schemeClr>
                </a:solidFill>
                <a:latin typeface="Comic Sans MS" pitchFamily="66" charset="0"/>
              </a:rPr>
              <a:t>Erysipelatous eruption; and itching, similar to Rhus tox, on hand, then spreading, with dangerous respiratory troubles, afterwards every year at the same time roughness of cheeks.  </a:t>
            </a:r>
          </a:p>
          <a:p>
            <a:r>
              <a:rPr lang="en-US" b="1" dirty="0" smtClean="0">
                <a:solidFill>
                  <a:schemeClr val="accent3">
                    <a:lumMod val="50000"/>
                  </a:schemeClr>
                </a:solidFill>
                <a:latin typeface="Comic Sans MS" pitchFamily="66" charset="0"/>
              </a:rPr>
              <a:t>Red itching spot on left, burning pain, then a second spot on outside of leg close to knee, next morning on right knee.  </a:t>
            </a:r>
          </a:p>
          <a:p>
            <a:r>
              <a:rPr lang="en-US" b="1" dirty="0" smtClean="0">
                <a:solidFill>
                  <a:schemeClr val="accent3">
                    <a:lumMod val="50000"/>
                  </a:schemeClr>
                </a:solidFill>
                <a:latin typeface="Comic Sans MS" pitchFamily="66" charset="0"/>
              </a:rPr>
              <a:t>Red, inflamed spots in different parts like beginning of blood-boils, painful.  </a:t>
            </a:r>
          </a:p>
          <a:p>
            <a:r>
              <a:rPr lang="en-US" b="1" dirty="0" smtClean="0">
                <a:solidFill>
                  <a:schemeClr val="accent3">
                    <a:lumMod val="50000"/>
                  </a:schemeClr>
                </a:solidFill>
                <a:latin typeface="Comic Sans MS" pitchFamily="66" charset="0"/>
              </a:rPr>
              <a:t>Prickling; (such as he often felt in the spring), to be compared with nothing but the effect on mouth from peppermint, which is a coolness with pricking by minute points, agg.  scalp, with increased tendency to sweat.  </a:t>
            </a:r>
          </a:p>
          <a:p>
            <a:r>
              <a:rPr lang="en-US" b="1" dirty="0" smtClean="0">
                <a:solidFill>
                  <a:schemeClr val="accent3">
                    <a:lumMod val="50000"/>
                  </a:schemeClr>
                </a:solidFill>
                <a:latin typeface="Comic Sans MS" pitchFamily="66" charset="0"/>
              </a:rPr>
              <a:t>Itching; in bend of right knee in afternoon; on face at night; all over body, with burning, as if bitten by mosquitoes.</a:t>
            </a:r>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lstStyle/>
          <a:p>
            <a:r>
              <a:rPr smtClean="0">
                <a:solidFill>
                  <a:schemeClr val="accent3">
                    <a:lumMod val="50000"/>
                  </a:schemeClr>
                </a:solidFill>
              </a:rPr>
              <a:t>Skin</a:t>
            </a:r>
            <a:endParaRPr lang="en-US" dirty="0">
              <a:solidFill>
                <a:schemeClr val="accent3">
                  <a:lumMod val="50000"/>
                </a:schemeClr>
              </a:solidFill>
            </a:endParaRPr>
          </a:p>
        </p:txBody>
      </p:sp>
    </p:spTree>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486400"/>
          </a:xfrm>
        </p:spPr>
        <p:txBody>
          <a:bodyPr>
            <a:normAutofit/>
          </a:bodyPr>
          <a:lstStyle/>
          <a:p>
            <a:r>
              <a:rPr lang="en-US" b="1" dirty="0" smtClean="0">
                <a:solidFill>
                  <a:schemeClr val="accent3">
                    <a:lumMod val="50000"/>
                  </a:schemeClr>
                </a:solidFill>
                <a:latin typeface="Comic Sans MS" pitchFamily="66" charset="0"/>
              </a:rPr>
              <a:t>Kalmia latifolia, commonly called mountain-laurel, calico-bush, or spoon wood,</a:t>
            </a:r>
          </a:p>
          <a:p>
            <a:r>
              <a:rPr lang="en-US" b="1" dirty="0" smtClean="0">
                <a:solidFill>
                  <a:schemeClr val="accent3">
                    <a:lumMod val="50000"/>
                  </a:schemeClr>
                </a:solidFill>
                <a:latin typeface="Comic Sans MS" pitchFamily="66" charset="0"/>
              </a:rPr>
              <a:t>Is a species of flowering plant in the heather family, Ericaceae, that is native to the eastern United States. Its range stretches from southern Maine south to northern Florida, and west to Indiana and Louisiana</a:t>
            </a:r>
          </a:p>
          <a:p>
            <a:r>
              <a:rPr lang="en-US" b="1" dirty="0" smtClean="0">
                <a:solidFill>
                  <a:schemeClr val="accent3">
                    <a:lumMod val="50000"/>
                  </a:schemeClr>
                </a:solidFill>
                <a:latin typeface="Comic Sans MS" pitchFamily="66" charset="0"/>
              </a:rPr>
              <a:t>Mountain-laurel is the state flower of Connecticut and Pennsylvania.</a:t>
            </a:r>
          </a:p>
          <a:p>
            <a:r>
              <a:rPr lang="en-US" b="1" dirty="0" smtClean="0">
                <a:solidFill>
                  <a:schemeClr val="accent3">
                    <a:lumMod val="50000"/>
                  </a:schemeClr>
                </a:solidFill>
                <a:latin typeface="Comic Sans MS" pitchFamily="66" charset="0"/>
              </a:rPr>
              <a:t>It is the namesake of the city of Laurel, Mississippi (founded 1882).</a:t>
            </a:r>
            <a:endParaRPr lang="en-US" b="1" dirty="0">
              <a:solidFill>
                <a:schemeClr val="accent3">
                  <a:lumMod val="50000"/>
                </a:schemeClr>
              </a:solidFill>
              <a:latin typeface="Comic Sans MS" pitchFamily="66" charset="0"/>
            </a:endParaRPr>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486400"/>
          </a:xfrm>
        </p:spPr>
        <p:txBody>
          <a:bodyPr/>
          <a:lstStyle/>
          <a:p>
            <a:pPr>
              <a:buNone/>
            </a:pPr>
            <a:r>
              <a:rPr lang="en-US" sz="3200" dirty="0" smtClean="0">
                <a:solidFill>
                  <a:schemeClr val="accent3">
                    <a:lumMod val="50000"/>
                  </a:schemeClr>
                </a:solidFill>
                <a:latin typeface="+mj-lt"/>
              </a:rPr>
              <a:t>Modalities</a:t>
            </a:r>
            <a:r>
              <a:rPr lang="en-US" sz="3200" b="1" dirty="0" smtClean="0">
                <a:solidFill>
                  <a:schemeClr val="accent3">
                    <a:lumMod val="50000"/>
                  </a:schemeClr>
                </a:solidFill>
              </a:rPr>
              <a:t> </a:t>
            </a:r>
            <a:r>
              <a:rPr lang="en-US" b="1" dirty="0" smtClean="0">
                <a:solidFill>
                  <a:schemeClr val="accent3">
                    <a:lumMod val="50000"/>
                  </a:schemeClr>
                </a:solidFill>
              </a:rPr>
              <a:t> </a:t>
            </a:r>
          </a:p>
          <a:p>
            <a:r>
              <a:rPr lang="en-US" b="1" dirty="0" smtClean="0">
                <a:solidFill>
                  <a:schemeClr val="accent3">
                    <a:lumMod val="50000"/>
                  </a:schemeClr>
                </a:solidFill>
                <a:latin typeface="Comic Sans MS" pitchFamily="66" charset="0"/>
              </a:rPr>
              <a:t>Worse, leaning forward [opposite, Kali carb.]; looking down; motion, open air.</a:t>
            </a:r>
          </a:p>
          <a:p>
            <a:pPr>
              <a:buNone/>
            </a:pPr>
            <a:r>
              <a:rPr lang="en-US" sz="3200" b="1" dirty="0" smtClean="0">
                <a:solidFill>
                  <a:schemeClr val="accent3">
                    <a:lumMod val="50000"/>
                  </a:schemeClr>
                </a:solidFill>
                <a:latin typeface="+mj-lt"/>
              </a:rPr>
              <a:t>Relationship  </a:t>
            </a:r>
          </a:p>
          <a:p>
            <a:r>
              <a:rPr lang="en-US" b="1" dirty="0" smtClean="0">
                <a:solidFill>
                  <a:schemeClr val="accent3">
                    <a:lumMod val="50000"/>
                  </a:schemeClr>
                </a:solidFill>
                <a:latin typeface="Comic Sans MS" pitchFamily="66" charset="0"/>
              </a:rPr>
              <a:t>Compare : Kalmia contains Arbutin., Derris pinuta (of great service in neuralgic headaches of rheumatic origin).  </a:t>
            </a:r>
          </a:p>
          <a:p>
            <a:r>
              <a:rPr lang="en-US" b="1" dirty="0" smtClean="0">
                <a:solidFill>
                  <a:schemeClr val="accent3">
                    <a:lumMod val="50000"/>
                  </a:schemeClr>
                </a:solidFill>
                <a:latin typeface="Comic Sans MS" pitchFamily="66" charset="0"/>
              </a:rPr>
              <a:t>Compare : Spigelia; Pulsat.  </a:t>
            </a:r>
          </a:p>
          <a:p>
            <a:r>
              <a:rPr lang="en-US" b="1" dirty="0" smtClean="0">
                <a:solidFill>
                  <a:schemeClr val="accent3">
                    <a:lumMod val="50000"/>
                  </a:schemeClr>
                </a:solidFill>
                <a:latin typeface="Comic Sans MS" pitchFamily="66" charset="0"/>
              </a:rPr>
              <a:t>Complementary : Benz. acid</a:t>
            </a:r>
            <a:r>
              <a:rPr lang="en-US" b="1" dirty="0" smtClean="0">
                <a:solidFill>
                  <a:schemeClr val="accent3">
                    <a:lumMod val="50000"/>
                  </a:schemeClr>
                </a:solidFill>
              </a:rPr>
              <a:t>.</a:t>
            </a:r>
            <a:endParaRPr lang="en-US" b="1" dirty="0">
              <a:solidFill>
                <a:schemeClr val="accent3">
                  <a:lumMod val="50000"/>
                </a:schemeClr>
              </a:solidFill>
            </a:endParaRPr>
          </a:p>
        </p:txBody>
      </p:sp>
    </p:spTree>
  </p:cSld>
  <p:clrMapOvr>
    <a:masterClrMapping/>
  </p:clrMapOvr>
  <p:transition>
    <p:pull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24200"/>
            <a:ext cx="8229600" cy="1219200"/>
          </a:xfrm>
        </p:spPr>
        <p:txBody>
          <a:bodyPr/>
          <a:lstStyle/>
          <a:p>
            <a:pPr algn="ctr"/>
            <a:r>
              <a:rPr smtClean="0">
                <a:solidFill>
                  <a:schemeClr val="accent3">
                    <a:lumMod val="50000"/>
                  </a:schemeClr>
                </a:solidFill>
              </a:rPr>
              <a:t>Thank you</a:t>
            </a:r>
            <a:r>
              <a:rPr lang="en-US" dirty="0" smtClean="0">
                <a:solidFill>
                  <a:schemeClr val="accent3">
                    <a:lumMod val="50000"/>
                  </a:schemeClr>
                </a:solidFill>
              </a:rPr>
              <a:t>…</a:t>
            </a:r>
            <a:endParaRPr lang="en-US" dirty="0">
              <a:solidFill>
                <a:schemeClr val="accent3">
                  <a:lumMod val="50000"/>
                </a:schemeClr>
              </a:solidFill>
            </a:endParaRPr>
          </a:p>
        </p:txBody>
      </p:sp>
    </p:spTree>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solidFill>
                  <a:schemeClr val="accent3">
                    <a:lumMod val="50000"/>
                  </a:schemeClr>
                </a:solidFill>
                <a:latin typeface="Comic Sans MS" pitchFamily="66" charset="0"/>
              </a:rPr>
              <a:t>It is an evergreen shrub growing to 3–9 m tall. The leaves are 3–12 cm long and 1–4 cm wide. Its flowers are round, ranging from light pink to white, and occur in clusters.</a:t>
            </a:r>
          </a:p>
          <a:p>
            <a:r>
              <a:rPr lang="en-US" b="1" dirty="0" smtClean="0">
                <a:solidFill>
                  <a:schemeClr val="accent3">
                    <a:lumMod val="50000"/>
                  </a:schemeClr>
                </a:solidFill>
                <a:latin typeface="Comic Sans MS" pitchFamily="66" charset="0"/>
              </a:rPr>
              <a:t>There are several named cultivars today that have darker shades of pink, near red and maroon pigment.</a:t>
            </a:r>
          </a:p>
          <a:p>
            <a:r>
              <a:rPr lang="en-US" b="1" dirty="0" smtClean="0">
                <a:solidFill>
                  <a:schemeClr val="accent3">
                    <a:lumMod val="50000"/>
                  </a:schemeClr>
                </a:solidFill>
                <a:latin typeface="Comic Sans MS" pitchFamily="66" charset="0"/>
              </a:rPr>
              <a:t>It blooms in May and June. All parts of the plant are poisonous. Roots are fibrous and matted.</a:t>
            </a:r>
          </a:p>
          <a:p>
            <a:r>
              <a:rPr lang="en-US" b="1" dirty="0" smtClean="0">
                <a:solidFill>
                  <a:schemeClr val="accent3">
                    <a:lumMod val="50000"/>
                  </a:schemeClr>
                </a:solidFill>
                <a:latin typeface="Comic Sans MS" pitchFamily="66" charset="0"/>
              </a:rPr>
              <a:t>The plant is naturally found on rocky slopes and mountainous forest areas. It thrives in acidic soil, preferring a soil pH in the 4.5 to 5.5 range.</a:t>
            </a:r>
          </a:p>
          <a:p>
            <a:r>
              <a:rPr lang="en-US" b="1" dirty="0" smtClean="0">
                <a:solidFill>
                  <a:schemeClr val="accent3">
                    <a:lumMod val="50000"/>
                  </a:schemeClr>
                </a:solidFill>
                <a:latin typeface="Comic Sans MS" pitchFamily="66" charset="0"/>
              </a:rPr>
              <a:t>In the Appalachians, it can become tree-sized but is a shrub farther north. In low, wet areas, it grows densely, but in dry uplands has a more sparse form.</a:t>
            </a:r>
          </a:p>
          <a:p>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lstStyle/>
          <a:p>
            <a:r>
              <a:rPr smtClean="0">
                <a:solidFill>
                  <a:schemeClr val="accent3">
                    <a:lumMod val="50000"/>
                  </a:schemeClr>
                </a:solidFill>
              </a:rPr>
              <a:t>Description</a:t>
            </a:r>
            <a:endParaRPr lang="en-US" dirty="0">
              <a:solidFill>
                <a:schemeClr val="accent3">
                  <a:lumMod val="50000"/>
                </a:schemeClr>
              </a:solidFill>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untain-laurel1-1024x769.jpg"/>
          <p:cNvPicPr>
            <a:picLocks noGrp="1" noChangeAspect="1"/>
          </p:cNvPicPr>
          <p:nvPr>
            <p:ph sz="half" idx="1"/>
          </p:nvPr>
        </p:nvPicPr>
        <p:blipFill>
          <a:blip r:embed="rId2"/>
          <a:stretch>
            <a:fillRect/>
          </a:stretch>
        </p:blipFill>
        <p:spPr>
          <a:xfrm>
            <a:off x="0" y="0"/>
            <a:ext cx="4495800" cy="3376240"/>
          </a:xfrm>
        </p:spPr>
      </p:pic>
      <p:pic>
        <p:nvPicPr>
          <p:cNvPr id="6" name="Content Placeholder 5" descr="Klatifoliafl.jpg"/>
          <p:cNvPicPr>
            <a:picLocks noGrp="1" noChangeAspect="1"/>
          </p:cNvPicPr>
          <p:nvPr>
            <p:ph sz="half" idx="2"/>
          </p:nvPr>
        </p:nvPicPr>
        <p:blipFill>
          <a:blip r:embed="rId3" cstate="print"/>
          <a:stretch>
            <a:fillRect/>
          </a:stretch>
        </p:blipFill>
        <p:spPr>
          <a:xfrm>
            <a:off x="4495800" y="3029777"/>
            <a:ext cx="4648200" cy="3828223"/>
          </a:xfrm>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85000" lnSpcReduction="20000"/>
          </a:bodyPr>
          <a:lstStyle/>
          <a:p>
            <a:r>
              <a:rPr lang="en-US" b="1" dirty="0" smtClean="0">
                <a:solidFill>
                  <a:schemeClr val="accent3">
                    <a:lumMod val="50000"/>
                  </a:schemeClr>
                </a:solidFill>
                <a:latin typeface="Comic Sans MS" pitchFamily="66" charset="0"/>
              </a:rPr>
              <a:t>Mountain laurel is poisonous to several different animals, including horses, goats, cattle, deer, monkeys, and humans, due to andromedotoxin, grayanotoxin and arbutin.</a:t>
            </a:r>
          </a:p>
          <a:p>
            <a:r>
              <a:rPr lang="en-US" b="1" dirty="0" smtClean="0">
                <a:solidFill>
                  <a:schemeClr val="accent3">
                    <a:lumMod val="50000"/>
                  </a:schemeClr>
                </a:solidFill>
                <a:latin typeface="Comic Sans MS" pitchFamily="66" charset="0"/>
              </a:rPr>
              <a:t>The green parts of the plant, flowers, twigs, and pollen are all toxic, including food products made from them, such as toxic honey that may produce neurotoxic and gastrointestinal symptoms in humans eating more than a modest amount.</a:t>
            </a:r>
          </a:p>
          <a:p>
            <a:r>
              <a:rPr lang="en-US" b="1" dirty="0" smtClean="0">
                <a:solidFill>
                  <a:schemeClr val="accent3">
                    <a:lumMod val="50000"/>
                  </a:schemeClr>
                </a:solidFill>
                <a:latin typeface="Comic Sans MS" pitchFamily="66" charset="0"/>
              </a:rPr>
              <a:t>Honey made from the flowers can cause heart arrhythmia and convulsions and has been known throughout history as "mad honey".</a:t>
            </a:r>
          </a:p>
          <a:p>
            <a:r>
              <a:rPr lang="en-US" b="1" dirty="0" smtClean="0">
                <a:solidFill>
                  <a:schemeClr val="accent3">
                    <a:lumMod val="50000"/>
                  </a:schemeClr>
                </a:solidFill>
                <a:latin typeface="Comic Sans MS" pitchFamily="66" charset="0"/>
              </a:rPr>
              <a:t>Fortunately the honey is sufficiently bitter to discourage most people from eating it, whereas it does not harm bees sufficiently to prevent its use as winter bee fodder.</a:t>
            </a:r>
          </a:p>
        </p:txBody>
      </p:sp>
      <p:sp>
        <p:nvSpPr>
          <p:cNvPr id="3" name="Title 2"/>
          <p:cNvSpPr>
            <a:spLocks noGrp="1"/>
          </p:cNvSpPr>
          <p:nvPr>
            <p:ph type="title"/>
          </p:nvPr>
        </p:nvSpPr>
        <p:spPr/>
        <p:txBody>
          <a:bodyPr>
            <a:normAutofit/>
          </a:bodyPr>
          <a:lstStyle/>
          <a:p>
            <a:r>
              <a:rPr b="1" smtClean="0">
                <a:solidFill>
                  <a:schemeClr val="accent3">
                    <a:lumMod val="50000"/>
                  </a:schemeClr>
                </a:solidFill>
              </a:rPr>
              <a:t>Toxicity</a:t>
            </a:r>
            <a:endParaRPr lang="en-US" dirty="0">
              <a:solidFill>
                <a:schemeClr val="accent3">
                  <a:lumMod val="50000"/>
                </a:schemeClr>
              </a:solidFill>
            </a:endParaRP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72000"/>
          </a:xfrm>
        </p:spPr>
        <p:txBody>
          <a:bodyPr>
            <a:normAutofit lnSpcReduction="10000"/>
          </a:bodyPr>
          <a:lstStyle/>
          <a:p>
            <a:r>
              <a:rPr lang="en-US" b="1" dirty="0" smtClean="0">
                <a:solidFill>
                  <a:schemeClr val="accent3">
                    <a:lumMod val="50000"/>
                  </a:schemeClr>
                </a:solidFill>
                <a:latin typeface="Comic Sans MS" pitchFamily="66" charset="0"/>
              </a:rPr>
              <a:t>Symptoms of toxicity begin to appear about 6 hours following ingestion. Symptoms include irregular or difficulty breathing, anorexia, repeated swallowing, profuse salivation, watering of the eyes and nose, cardiac distress, in coordination, depression, vomiting, frequent defecation, weakness, convulsions, paralysis, coma, and eventually death.</a:t>
            </a:r>
          </a:p>
          <a:p>
            <a:r>
              <a:rPr lang="en-US" b="1" dirty="0" smtClean="0">
                <a:solidFill>
                  <a:schemeClr val="accent3">
                    <a:lumMod val="50000"/>
                  </a:schemeClr>
                </a:solidFill>
                <a:latin typeface="Comic Sans MS" pitchFamily="66" charset="0"/>
              </a:rPr>
              <a:t>Necropsy of animals who have died from spoon wood poisoning show gastrointestinal hemorrhage.</a:t>
            </a:r>
          </a:p>
          <a:p>
            <a:endParaRPr lang="en-US" dirty="0"/>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solidFill>
                  <a:schemeClr val="accent3">
                    <a:lumMod val="50000"/>
                  </a:schemeClr>
                </a:solidFill>
                <a:latin typeface="Comic Sans MS" pitchFamily="66" charset="0"/>
              </a:rPr>
              <a:t>The Cherokee use the plant as an analgesic, placing an infusion of leaves put on scratches made over location of the pain. They also rub the bristly edges of ten to twelve leaves" over the skin for rheumatism, crush the leaves to rub brier scratches, use an infusion as a wash "to get rid of pests", use a compound as a liniment, rub leaf ooze into the scratched skin of ball players to prevent cramps, and use a leaf salve for healing. They also use the wood for carving.</a:t>
            </a:r>
          </a:p>
          <a:p>
            <a:r>
              <a:rPr lang="en-US" b="1" dirty="0" smtClean="0">
                <a:solidFill>
                  <a:schemeClr val="accent3">
                    <a:lumMod val="50000"/>
                  </a:schemeClr>
                </a:solidFill>
                <a:latin typeface="Comic Sans MS" pitchFamily="66" charset="0"/>
              </a:rPr>
              <a:t>The Hudson Bay Cree use a decoction of the leaves for diarrhea, but consider the plant to be poisonous.</a:t>
            </a:r>
          </a:p>
          <a:p>
            <a:r>
              <a:rPr lang="en-US" b="1" dirty="0" smtClean="0">
                <a:solidFill>
                  <a:schemeClr val="accent3">
                    <a:lumMod val="50000"/>
                  </a:schemeClr>
                </a:solidFill>
                <a:latin typeface="Comic Sans MS" pitchFamily="66" charset="0"/>
              </a:rPr>
              <a:t>The Mahuna consider the plant to be poisonous, but regard it as forage for deer and use it as body deodorizer.</a:t>
            </a:r>
          </a:p>
          <a:p>
            <a:endParaRPr lang="en-US" b="1" dirty="0">
              <a:solidFill>
                <a:schemeClr val="accent3">
                  <a:lumMod val="50000"/>
                </a:schemeClr>
              </a:solidFill>
              <a:latin typeface="Comic Sans MS" pitchFamily="66" charset="0"/>
            </a:endParaRPr>
          </a:p>
        </p:txBody>
      </p:sp>
      <p:sp>
        <p:nvSpPr>
          <p:cNvPr id="3" name="Title 2"/>
          <p:cNvSpPr>
            <a:spLocks noGrp="1"/>
          </p:cNvSpPr>
          <p:nvPr>
            <p:ph type="title"/>
          </p:nvPr>
        </p:nvSpPr>
        <p:spPr/>
        <p:txBody>
          <a:bodyPr>
            <a:normAutofit/>
          </a:bodyPr>
          <a:lstStyle/>
          <a:p>
            <a:r>
              <a:rPr b="1" smtClean="0">
                <a:solidFill>
                  <a:schemeClr val="accent3">
                    <a:lumMod val="50000"/>
                  </a:schemeClr>
                </a:solidFill>
              </a:rPr>
              <a:t>Use  by  Native  Americans</a:t>
            </a:r>
            <a:endParaRPr lang="en-US" dirty="0">
              <a:solidFill>
                <a:schemeClr val="accent3">
                  <a:lumMod val="50000"/>
                </a:schemeClr>
              </a:solidFill>
            </a:endParaRPr>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6324600"/>
          </a:xfrm>
        </p:spPr>
        <p:txBody>
          <a:bodyPr>
            <a:normAutofit fontScale="92500" lnSpcReduction="20000"/>
          </a:bodyPr>
          <a:lstStyle/>
          <a:p>
            <a:r>
              <a:rPr lang="en-US" b="1" dirty="0" smtClean="0">
                <a:solidFill>
                  <a:schemeClr val="accent3">
                    <a:lumMod val="50000"/>
                  </a:schemeClr>
                </a:solidFill>
                <a:latin typeface="Comic Sans MS" pitchFamily="66" charset="0"/>
              </a:rPr>
              <a:t>Indians are said to use the expressed juice of the leaves or a strong decoction of them to commit suicide.</a:t>
            </a:r>
          </a:p>
          <a:p>
            <a:r>
              <a:rPr lang="en-US" b="1" dirty="0" smtClean="0">
                <a:solidFill>
                  <a:schemeClr val="accent3">
                    <a:lumMod val="50000"/>
                  </a:schemeClr>
                </a:solidFill>
                <a:latin typeface="Comic Sans MS" pitchFamily="66" charset="0"/>
              </a:rPr>
              <a:t>The leaves are the official part; powdered leaves are used as a local remedy in some forms of skin diseases, and are a most efficient agent in syphilis, fevers, jaundice, neuralgia and inflammation, but great care should be exercised in their use.</a:t>
            </a:r>
          </a:p>
          <a:p>
            <a:r>
              <a:rPr lang="en-US" b="1" dirty="0" smtClean="0">
                <a:solidFill>
                  <a:schemeClr val="accent3">
                    <a:lumMod val="50000"/>
                  </a:schemeClr>
                </a:solidFill>
                <a:latin typeface="Comic Sans MS" pitchFamily="66" charset="0"/>
              </a:rPr>
              <a:t>Whisky is the best antidote to poisoning from this plant.</a:t>
            </a:r>
          </a:p>
          <a:p>
            <a:r>
              <a:rPr lang="en-US" b="1" dirty="0" smtClean="0">
                <a:solidFill>
                  <a:schemeClr val="accent3">
                    <a:lumMod val="50000"/>
                  </a:schemeClr>
                </a:solidFill>
                <a:latin typeface="Comic Sans MS" pitchFamily="66" charset="0"/>
              </a:rPr>
              <a:t>An ointment for skin diseases is made by stewing the leaves in pure lard in an earthenware vessel in a hot oven.</a:t>
            </a:r>
          </a:p>
          <a:p>
            <a:r>
              <a:rPr lang="en-US" b="1" dirty="0" smtClean="0">
                <a:solidFill>
                  <a:schemeClr val="accent3">
                    <a:lumMod val="50000"/>
                  </a:schemeClr>
                </a:solidFill>
                <a:latin typeface="Comic Sans MS" pitchFamily="66" charset="0"/>
              </a:rPr>
              <a:t>Taken internally it is a sedative and astringent in active haemorrhages, diarrhoea and flux.</a:t>
            </a:r>
          </a:p>
          <a:p>
            <a:r>
              <a:rPr lang="en-US" b="1" dirty="0" smtClean="0">
                <a:solidFill>
                  <a:schemeClr val="accent3">
                    <a:lumMod val="50000"/>
                  </a:schemeClr>
                </a:solidFill>
                <a:latin typeface="Comic Sans MS" pitchFamily="66" charset="0"/>
              </a:rPr>
              <a:t>It has a splendid effect and will be found useful in overcoming obstinate chronic irritation of the mucous surface.</a:t>
            </a:r>
          </a:p>
        </p:txBody>
      </p:sp>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yellow yellow">
      <a:dk1>
        <a:srgbClr val="005828"/>
      </a:dk1>
      <a:lt1>
        <a:srgbClr val="FFD243"/>
      </a:lt1>
      <a:dk2>
        <a:srgbClr val="00B050"/>
      </a:dk2>
      <a:lt2>
        <a:srgbClr val="00B050"/>
      </a:lt2>
      <a:accent1>
        <a:srgbClr val="3891A7"/>
      </a:accent1>
      <a:accent2>
        <a:srgbClr val="FEB80A"/>
      </a:accent2>
      <a:accent3>
        <a:srgbClr val="C32D2E"/>
      </a:accent3>
      <a:accent4>
        <a:srgbClr val="84AA33"/>
      </a:accent4>
      <a:accent5>
        <a:srgbClr val="964305"/>
      </a:accent5>
      <a:accent6>
        <a:srgbClr val="475A8D"/>
      </a:accent6>
      <a:hlink>
        <a:srgbClr val="00843C"/>
      </a:hlink>
      <a:folHlink>
        <a:srgbClr val="611617"/>
      </a:folHlink>
    </a:clrScheme>
    <a:fontScheme name="Custom 1">
      <a:majorFont>
        <a:latin typeface="Showcard Gothic"/>
        <a:ea typeface=""/>
        <a:cs typeface=""/>
      </a:majorFont>
      <a:minorFont>
        <a:latin typeface="Tempus Sans ITC"/>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141</TotalTime>
  <Words>490</Words>
  <Application>Microsoft Office PowerPoint</Application>
  <PresentationFormat>On-screen Show (4:3)</PresentationFormat>
  <Paragraphs>205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Paper</vt:lpstr>
      <vt:lpstr>KALMIA LATIFOLIA</vt:lpstr>
      <vt:lpstr>Scientific classification</vt:lpstr>
      <vt:lpstr>Slide 3</vt:lpstr>
      <vt:lpstr>Description</vt:lpstr>
      <vt:lpstr>Slide 5</vt:lpstr>
      <vt:lpstr>Toxicity</vt:lpstr>
      <vt:lpstr>Slide 7</vt:lpstr>
      <vt:lpstr>Use  by  Native  Americans</vt:lpstr>
      <vt:lpstr>Slide 9</vt:lpstr>
      <vt:lpstr>General action</vt:lpstr>
      <vt:lpstr>General action</vt:lpstr>
      <vt:lpstr> Mind  </vt:lpstr>
      <vt:lpstr>Head</vt:lpstr>
      <vt:lpstr>Eyes</vt:lpstr>
      <vt:lpstr>Face</vt:lpstr>
      <vt:lpstr>Slide 16</vt:lpstr>
      <vt:lpstr>Stomach</vt:lpstr>
      <vt:lpstr>Abdomen</vt:lpstr>
      <vt:lpstr> Rectum and stool  </vt:lpstr>
      <vt:lpstr>Urinary</vt:lpstr>
      <vt:lpstr>Female  </vt:lpstr>
      <vt:lpstr>Slide 22</vt:lpstr>
      <vt:lpstr>Back</vt:lpstr>
      <vt:lpstr>Extremities  </vt:lpstr>
      <vt:lpstr>Heart</vt:lpstr>
      <vt:lpstr>Heart</vt:lpstr>
      <vt:lpstr>Sleep</vt:lpstr>
      <vt:lpstr>Fever</vt:lpstr>
      <vt:lpstr>Skin</vt:lpstr>
      <vt:lpstr>Slide 30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Kalmia latifolia</dc:title>
  <dc:creator>ALLAN</dc:creator>
  <cp:lastModifiedBy>New</cp:lastModifiedBy>
  <cp:revision>35</cp:revision>
  <dcterms:created xsi:type="dcterms:W3CDTF">2016-06-03T17:30:15Z</dcterms:created>
  <dcterms:modified xsi:type="dcterms:W3CDTF">2019-08-13T05:13:35Z</dcterms:modified>
</cp:coreProperties>
</file>